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b" ContentType="application/vnd.ms-excel.sheet.binary.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118.xml" ContentType="application/vnd.openxmlformats-officedocument.presentationml.tags+xml"/>
  <Override PartName="/ppt/tags/tag1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8" r:id="rId2"/>
    <p:sldId id="259" r:id="rId3"/>
    <p:sldId id="256" r:id="rId4"/>
    <p:sldId id="260" r:id="rId5"/>
    <p:sldId id="257" r:id="rId6"/>
    <p:sldId id="262" r:id="rId7"/>
    <p:sldId id="261" r:id="rId8"/>
  </p:sldIdLst>
  <p:sldSz cx="12192000" cy="6858000"/>
  <p:notesSz cx="6858000" cy="9144000"/>
  <p:custDataLst>
    <p:tags r:id="rId10"/>
  </p:custDataLst>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A554"/>
    <a:srgbClr val="0F16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1831" autoAdjust="0"/>
  </p:normalViewPr>
  <p:slideViewPr>
    <p:cSldViewPr snapToGrid="0">
      <p:cViewPr>
        <p:scale>
          <a:sx n="75" d="100"/>
          <a:sy n="75" d="100"/>
        </p:scale>
        <p:origin x="324"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Binary_Worksheet1.xlsb"/></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Binary_Worksheet2.xlsb"/></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404136148211979E-2"/>
          <c:y val="0.10950413223140495"/>
          <c:w val="0.86255924170616116"/>
          <c:h val="0.78099173553719003"/>
        </c:manualLayout>
      </c:layout>
      <c:lineChart>
        <c:grouping val="standard"/>
        <c:varyColors val="0"/>
        <c:ser>
          <c:idx val="0"/>
          <c:order val="0"/>
          <c:spPr>
            <a:ln w="25400" cmpd="sng" algn="ctr">
              <a:solidFill>
                <a:schemeClr val="accent2"/>
              </a:solidFill>
              <a:prstDash val="solid"/>
            </a:ln>
          </c:spPr>
          <c:marker>
            <c:symbol val="none"/>
          </c:marker>
          <c:val>
            <c:numRef>
              <c:f>Sheet1!$A$1:$C$1</c:f>
              <c:numCache>
                <c:formatCode>General</c:formatCode>
                <c:ptCount val="3"/>
                <c:pt idx="0">
                  <c:v>0.3284866468842722</c:v>
                </c:pt>
                <c:pt idx="1">
                  <c:v>1.4284866468842718</c:v>
                </c:pt>
                <c:pt idx="2">
                  <c:v>2.9284866468842718</c:v>
                </c:pt>
              </c:numCache>
            </c:numRef>
          </c:val>
          <c:smooth val="0"/>
          <c:extLst>
            <c:ext xmlns:c16="http://schemas.microsoft.com/office/drawing/2014/chart" uri="{C3380CC4-5D6E-409C-BE32-E72D297353CC}">
              <c16:uniqueId val="{00000000-BF7E-4B17-B3BC-59FAC7D3B4A2}"/>
            </c:ext>
          </c:extLst>
        </c:ser>
        <c:dLbls>
          <c:showLegendKey val="0"/>
          <c:showVal val="0"/>
          <c:showCatName val="0"/>
          <c:showSerName val="0"/>
          <c:showPercent val="0"/>
          <c:showBubbleSize val="0"/>
        </c:dLbls>
        <c:marker val="1"/>
        <c:smooth val="0"/>
        <c:axId val="1745689312"/>
        <c:axId val="1"/>
      </c:lineChart>
      <c:lineChart>
        <c:grouping val="standard"/>
        <c:varyColors val="0"/>
        <c:ser>
          <c:idx val="1"/>
          <c:order val="1"/>
          <c:spPr>
            <a:ln w="25400" cmpd="sng" algn="ctr">
              <a:solidFill>
                <a:schemeClr val="accent1"/>
              </a:solidFill>
              <a:prstDash val="solid"/>
            </a:ln>
          </c:spPr>
          <c:marker>
            <c:symbol val="none"/>
          </c:marker>
          <c:val>
            <c:numRef>
              <c:f>Sheet1!$A$2:$C$2</c:f>
              <c:numCache>
                <c:formatCode>General</c:formatCode>
                <c:ptCount val="3"/>
                <c:pt idx="0">
                  <c:v>2.78</c:v>
                </c:pt>
                <c:pt idx="1">
                  <c:v>2.64</c:v>
                </c:pt>
                <c:pt idx="2">
                  <c:v>2.42</c:v>
                </c:pt>
              </c:numCache>
            </c:numRef>
          </c:val>
          <c:smooth val="0"/>
          <c:extLst>
            <c:ext xmlns:c16="http://schemas.microsoft.com/office/drawing/2014/chart" uri="{C3380CC4-5D6E-409C-BE32-E72D297353CC}">
              <c16:uniqueId val="{00000001-BF7E-4B17-B3BC-59FAC7D3B4A2}"/>
            </c:ext>
          </c:extLst>
        </c:ser>
        <c:dLbls>
          <c:showLegendKey val="0"/>
          <c:showVal val="0"/>
          <c:showCatName val="0"/>
          <c:showSerName val="0"/>
          <c:showPercent val="0"/>
          <c:showBubbleSize val="0"/>
        </c:dLbls>
        <c:marker val="1"/>
        <c:smooth val="0"/>
        <c:axId val="2"/>
        <c:axId val="3"/>
      </c:lineChart>
      <c:catAx>
        <c:axId val="17456893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284866468842715"/>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745689312"/>
        <c:crosses val="min"/>
        <c:crossBetween val="midCat"/>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3"/>
          <c:min val="0"/>
        </c:scaling>
        <c:delete val="0"/>
        <c:axPos val="r"/>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TN Brighter Sans Regular"/>
                <a:ea typeface="+mn-ea"/>
                <a:cs typeface="Arial"/>
              </a:defRPr>
            </a:pPr>
            <a:endParaRPr lang="en-NG"/>
          </a:p>
        </c:txPr>
        <c:crossAx val="2"/>
        <c:crosses val="max"/>
        <c:crossBetween val="midCat"/>
        <c:majorUnit val="0.5"/>
      </c:valAx>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879535558780844E-2"/>
          <c:y val="0.14540337711069418"/>
          <c:w val="0.81422351233671986"/>
          <c:h val="0.70919324577861165"/>
        </c:manualLayout>
      </c:layout>
      <c:barChart>
        <c:barDir val="col"/>
        <c:grouping val="clustered"/>
        <c:varyColors val="0"/>
        <c:ser>
          <c:idx val="0"/>
          <c:order val="0"/>
          <c:spPr>
            <a:solidFill>
              <a:schemeClr val="accent1"/>
            </a:solidFill>
            <a:ln w="9525" cmpd="sng" algn="ctr">
              <a:solidFill>
                <a:schemeClr val="bg1"/>
              </a:solidFill>
              <a:prstDash val="solid"/>
            </a:ln>
          </c:spPr>
          <c:invertIfNegative val="0"/>
          <c:dLbls>
            <c:dLbl>
              <c:idx val="0"/>
              <c:layout>
                <c:manualLayout>
                  <c:x val="0"/>
                  <c:y val="2.7204502814258912E-2"/>
                </c:manualLayout>
              </c:layout>
              <c:numFmt formatCode="#,##0.00;&quot;-&quot;#,##0.00" sourceLinked="0"/>
              <c:spPr>
                <a:noFill/>
                <a:ln>
                  <a:noFill/>
                </a:ln>
              </c:spPr>
              <c:txPr>
                <a:bodyPr wrap="none"/>
                <a:lstStyle/>
                <a:p>
                  <a:pPr>
                    <a:defRPr sz="1100" kern="1200">
                      <a:solidFill>
                        <a:schemeClr val="bg1"/>
                      </a:solidFill>
                      <a:latin typeface="MTN Brighter Sans Regular"/>
                      <a:ea typeface="+mn-ea"/>
                      <a:cs typeface="+mn-cs"/>
                    </a:defRPr>
                  </a:pPr>
                  <a:endParaRPr lang="en-NG"/>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DF58-40E2-ACB1-42131772C56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2.46</c:v>
                </c:pt>
                <c:pt idx="1">
                  <c:v>12.1</c:v>
                </c:pt>
              </c:numCache>
            </c:numRef>
          </c:val>
          <c:extLst>
            <c:ext xmlns:c16="http://schemas.microsoft.com/office/drawing/2014/chart" uri="{C3380CC4-5D6E-409C-BE32-E72D297353CC}">
              <c16:uniqueId val="{00000001-DF58-40E2-ACB1-42131772C562}"/>
            </c:ext>
          </c:extLst>
        </c:ser>
        <c:ser>
          <c:idx val="1"/>
          <c:order val="1"/>
          <c:spPr>
            <a:solidFill>
              <a:schemeClr val="accent2"/>
            </a:solidFill>
            <a:ln w="9525" cmpd="sng" algn="ctr">
              <a:solidFill>
                <a:schemeClr val="bg1"/>
              </a:solidFill>
              <a:prstDash val="solid"/>
            </a:ln>
          </c:spPr>
          <c:invertIfNegative val="0"/>
          <c:dLbls>
            <c:dLbl>
              <c:idx val="0"/>
              <c:layout>
                <c:manualLayout>
                  <c:x val="0"/>
                  <c:y val="2.3452157598499061E-2"/>
                </c:manualLayout>
              </c:layout>
              <c:numFmt formatCode="#,##0.00;&quot;-&quot;#,##0.00" sourceLinked="0"/>
              <c:spPr>
                <a:noFill/>
                <a:ln>
                  <a:noFill/>
                </a:ln>
              </c:spPr>
              <c:txPr>
                <a:bodyPr wrap="none"/>
                <a:lstStyle/>
                <a:p>
                  <a:pPr>
                    <a:defRPr sz="1100" kern="1200">
                      <a:solidFill>
                        <a:schemeClr val="bg1"/>
                      </a:solidFill>
                      <a:latin typeface="MTN Brighter Sans Regular"/>
                      <a:ea typeface="+mn-ea"/>
                      <a:cs typeface="+mn-cs"/>
                    </a:defRPr>
                  </a:pPr>
                  <a:endParaRPr lang="en-NG"/>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DF58-40E2-ACB1-42131772C56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2.59</c:v>
                </c:pt>
                <c:pt idx="1">
                  <c:v>10.9</c:v>
                </c:pt>
              </c:numCache>
            </c:numRef>
          </c:val>
          <c:extLst>
            <c:ext xmlns:c16="http://schemas.microsoft.com/office/drawing/2014/chart" uri="{C3380CC4-5D6E-409C-BE32-E72D297353CC}">
              <c16:uniqueId val="{00000003-DF58-40E2-ACB1-42131772C562}"/>
            </c:ext>
          </c:extLst>
        </c:ser>
        <c:ser>
          <c:idx val="2"/>
          <c:order val="2"/>
          <c:spPr>
            <a:solidFill>
              <a:srgbClr val="969696"/>
            </a:solidFill>
            <a:ln w="9525" cmpd="sng" algn="ctr">
              <a:solidFill>
                <a:schemeClr val="bg1"/>
              </a:solidFill>
              <a:prstDash val="solid"/>
            </a:ln>
          </c:spPr>
          <c:invertIfNegative val="0"/>
          <c:dLbls>
            <c:dLbl>
              <c:idx val="0"/>
              <c:layout>
                <c:manualLayout>
                  <c:x val="0"/>
                  <c:y val="2.0637898686679174E-2"/>
                </c:manualLayout>
              </c:layout>
              <c:numFmt formatCode="#,##0.00;&quot;-&quot;#,##0.00" sourceLinked="0"/>
              <c:spPr>
                <a:noFill/>
                <a:ln>
                  <a:noFill/>
                </a:ln>
              </c:spPr>
              <c:txPr>
                <a:bodyPr wrap="none"/>
                <a:lstStyle/>
                <a:p>
                  <a:pPr>
                    <a:defRPr sz="1100" kern="1200">
                      <a:solidFill>
                        <a:schemeClr val="bg1"/>
                      </a:solidFill>
                      <a:latin typeface="MTN Brighter Sans Regular"/>
                      <a:ea typeface="+mn-ea"/>
                      <a:cs typeface="Arial"/>
                    </a:defRPr>
                  </a:pPr>
                  <a:endParaRPr lang="en-NG"/>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DF58-40E2-ACB1-42131772C56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2.71</c:v>
                </c:pt>
                <c:pt idx="1">
                  <c:v>9.8000000000000007</c:v>
                </c:pt>
              </c:numCache>
            </c:numRef>
          </c:val>
          <c:extLst>
            <c:ext xmlns:c16="http://schemas.microsoft.com/office/drawing/2014/chart" uri="{C3380CC4-5D6E-409C-BE32-E72D297353CC}">
              <c16:uniqueId val="{00000005-DF58-40E2-ACB1-42131772C562}"/>
            </c:ext>
          </c:extLst>
        </c:ser>
        <c:dLbls>
          <c:showLegendKey val="0"/>
          <c:showVal val="0"/>
          <c:showCatName val="0"/>
          <c:showSerName val="0"/>
          <c:showPercent val="0"/>
          <c:showBubbleSize val="0"/>
        </c:dLbls>
        <c:gapWidth val="80"/>
        <c:axId val="1373287120"/>
        <c:axId val="1"/>
      </c:barChart>
      <c:barChart>
        <c:barDir val="col"/>
        <c:grouping val="clustered"/>
        <c:varyColors val="0"/>
        <c:ser>
          <c:idx val="3"/>
          <c:order val="3"/>
          <c:invertIfNegative val="0"/>
          <c:extLst>
            <c:ext xmlns:c16="http://schemas.microsoft.com/office/drawing/2014/chart" uri="{C3380CC4-5D6E-409C-BE32-E72D297353CC}">
              <c16:uniqueId val="{00000006-DF58-40E2-ACB1-42131772C562}"/>
            </c:ext>
          </c:extLst>
        </c:ser>
        <c:dLbls>
          <c:showLegendKey val="0"/>
          <c:showVal val="0"/>
          <c:showCatName val="0"/>
          <c:showSerName val="0"/>
          <c:showPercent val="0"/>
          <c:showBubbleSize val="0"/>
        </c:dLbls>
        <c:gapWidth val="150"/>
        <c:axId val="2"/>
        <c:axId val="3"/>
      </c:barChart>
      <c:catAx>
        <c:axId val="1373287120"/>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0"/>
        <c:axPos val="r"/>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TN Brighter Sans Regular"/>
                <a:ea typeface="+mn-ea"/>
                <a:cs typeface="Arial"/>
              </a:defRPr>
            </a:pPr>
            <a:endParaRPr lang="en-NG"/>
          </a:p>
        </c:txPr>
        <c:crossAx val="1373287120"/>
        <c:crosses val="max"/>
        <c:crossBetween val="between"/>
        <c:majorUnit val="5"/>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l"/>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TN Brighter Sans Regular"/>
                <a:ea typeface="+mn-ea"/>
                <a:cs typeface="Arial"/>
              </a:defRPr>
            </a:pPr>
            <a:endParaRPr lang="en-NG"/>
          </a:p>
        </c:txPr>
        <c:crossAx val="2"/>
        <c:crosses val="min"/>
        <c:crossBetween val="between"/>
        <c:majorUnit val="0.2"/>
      </c:valAx>
    </c:plotArea>
    <c:plotVisOnly val="0"/>
    <c:dispBlanksAs val="gap"/>
    <c:showDLblsOverMax val="1"/>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20525059665871"/>
          <c:y val="0.14540337711069418"/>
          <c:w val="0.79634049323786793"/>
          <c:h val="0.70919324577861165"/>
        </c:manualLayout>
      </c:layout>
      <c:barChart>
        <c:barDir val="col"/>
        <c:grouping val="clustered"/>
        <c:varyColors val="0"/>
        <c:ser>
          <c:idx val="0"/>
          <c:order val="0"/>
          <c:spPr>
            <a:solidFill>
              <a:schemeClr val="accent1"/>
            </a:solidFill>
            <a:ln w="9525" cmpd="sng" algn="ctr">
              <a:solidFill>
                <a:schemeClr val="bg1"/>
              </a:solidFill>
              <a:prstDash val="solid"/>
            </a:ln>
          </c:spPr>
          <c:invertIfNegative val="0"/>
          <c:dLbls>
            <c:dLbl>
              <c:idx val="0"/>
              <c:layout>
                <c:manualLayout>
                  <c:x val="0"/>
                  <c:y val="1.9699812382739212E-2"/>
                </c:manualLayout>
              </c:layout>
              <c:numFmt formatCode="#,##0.00;&quot;-&quot;#,##0.00" sourceLinked="0"/>
              <c:spPr>
                <a:noFill/>
                <a:ln>
                  <a:noFill/>
                </a:ln>
              </c:spPr>
              <c:txPr>
                <a:bodyPr wrap="none"/>
                <a:lstStyle/>
                <a:p>
                  <a:pPr>
                    <a:defRPr sz="1100" kern="1200">
                      <a:solidFill>
                        <a:schemeClr val="bg1"/>
                      </a:solidFill>
                      <a:latin typeface="MTN Brighter Sans Regular"/>
                      <a:ea typeface="+mn-ea"/>
                      <a:cs typeface="Arial"/>
                    </a:defRPr>
                  </a:pPr>
                  <a:endParaRPr lang="en-NG"/>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0E11-47D0-BBB4-F8506164EF7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General</c:formatCode>
                <c:ptCount val="2"/>
                <c:pt idx="0">
                  <c:v>2.78</c:v>
                </c:pt>
                <c:pt idx="1">
                  <c:v>10.299999999999999</c:v>
                </c:pt>
              </c:numCache>
            </c:numRef>
          </c:val>
          <c:extLst>
            <c:ext xmlns:c16="http://schemas.microsoft.com/office/drawing/2014/chart" uri="{C3380CC4-5D6E-409C-BE32-E72D297353CC}">
              <c16:uniqueId val="{00000001-0E11-47D0-BBB4-F8506164EF7C}"/>
            </c:ext>
          </c:extLst>
        </c:ser>
        <c:ser>
          <c:idx val="1"/>
          <c:order val="1"/>
          <c:spPr>
            <a:solidFill>
              <a:schemeClr val="accent2"/>
            </a:solidFill>
            <a:ln w="9525" cmpd="sng" algn="ctr">
              <a:solidFill>
                <a:schemeClr val="bg1"/>
              </a:solidFill>
              <a:prstDash val="solid"/>
            </a:ln>
          </c:spPr>
          <c:invertIfNegative val="0"/>
          <c:dLbls>
            <c:dLbl>
              <c:idx val="0"/>
              <c:layout>
                <c:manualLayout>
                  <c:x val="0"/>
                  <c:y val="2.2514071294559099E-2"/>
                </c:manualLayout>
              </c:layout>
              <c:numFmt formatCode="#,##0.00;&quot;-&quot;#,##0.00" sourceLinked="0"/>
              <c:spPr>
                <a:noFill/>
                <a:ln>
                  <a:noFill/>
                </a:ln>
              </c:spPr>
              <c:txPr>
                <a:bodyPr wrap="none"/>
                <a:lstStyle/>
                <a:p>
                  <a:pPr>
                    <a:defRPr sz="1100" kern="1200">
                      <a:solidFill>
                        <a:schemeClr val="bg1"/>
                      </a:solidFill>
                      <a:latin typeface="MTN Brighter Sans Regular"/>
                      <a:ea typeface="+mn-ea"/>
                      <a:cs typeface="+mn-cs"/>
                    </a:defRPr>
                  </a:pPr>
                  <a:endParaRPr lang="en-NG"/>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0E11-47D0-BBB4-F8506164EF7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General</c:formatCode>
                <c:ptCount val="2"/>
                <c:pt idx="0">
                  <c:v>2.64</c:v>
                </c:pt>
                <c:pt idx="1">
                  <c:v>11.4</c:v>
                </c:pt>
              </c:numCache>
            </c:numRef>
          </c:val>
          <c:extLst>
            <c:ext xmlns:c16="http://schemas.microsoft.com/office/drawing/2014/chart" uri="{C3380CC4-5D6E-409C-BE32-E72D297353CC}">
              <c16:uniqueId val="{00000003-0E11-47D0-BBB4-F8506164EF7C}"/>
            </c:ext>
          </c:extLst>
        </c:ser>
        <c:ser>
          <c:idx val="2"/>
          <c:order val="2"/>
          <c:spPr>
            <a:solidFill>
              <a:schemeClr val="accent3"/>
            </a:solidFill>
            <a:ln w="9525" cmpd="sng" algn="ctr">
              <a:solidFill>
                <a:schemeClr val="bg1"/>
              </a:solidFill>
              <a:prstDash val="solid"/>
            </a:ln>
          </c:spPr>
          <c:invertIfNegative val="0"/>
          <c:dLbls>
            <c:dLbl>
              <c:idx val="0"/>
              <c:layout>
                <c:manualLayout>
                  <c:x val="0"/>
                  <c:y val="2.8142589118198873E-2"/>
                </c:manualLayout>
              </c:layout>
              <c:numFmt formatCode="#,##0.00;&quot;-&quot;#,##0.00" sourceLinked="0"/>
              <c:spPr>
                <a:noFill/>
                <a:ln>
                  <a:noFill/>
                </a:ln>
              </c:spPr>
              <c:txPr>
                <a:bodyPr wrap="none"/>
                <a:lstStyle/>
                <a:p>
                  <a:pPr>
                    <a:defRPr sz="1100" kern="1200">
                      <a:solidFill>
                        <a:schemeClr val="bg1"/>
                      </a:solidFill>
                      <a:latin typeface="MTN Brighter Sans Regular"/>
                      <a:ea typeface="+mn-ea"/>
                      <a:cs typeface="Arial"/>
                    </a:defRPr>
                  </a:pPr>
                  <a:endParaRPr lang="en-NG"/>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0E11-47D0-BBB4-F8506164EF7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Sheet1!$A$3:$B$3</c:f>
              <c:numCache>
                <c:formatCode>General</c:formatCode>
                <c:ptCount val="2"/>
                <c:pt idx="0">
                  <c:v>2.42</c:v>
                </c:pt>
                <c:pt idx="1">
                  <c:v>12.9</c:v>
                </c:pt>
              </c:numCache>
            </c:numRef>
          </c:val>
          <c:extLst>
            <c:ext xmlns:c16="http://schemas.microsoft.com/office/drawing/2014/chart" uri="{C3380CC4-5D6E-409C-BE32-E72D297353CC}">
              <c16:uniqueId val="{00000005-0E11-47D0-BBB4-F8506164EF7C}"/>
            </c:ext>
          </c:extLst>
        </c:ser>
        <c:dLbls>
          <c:showLegendKey val="0"/>
          <c:showVal val="0"/>
          <c:showCatName val="0"/>
          <c:showSerName val="0"/>
          <c:showPercent val="0"/>
          <c:showBubbleSize val="0"/>
        </c:dLbls>
        <c:gapWidth val="80"/>
        <c:axId val="11429535"/>
        <c:axId val="1"/>
      </c:barChart>
      <c:barChart>
        <c:barDir val="col"/>
        <c:grouping val="clustered"/>
        <c:varyColors val="0"/>
        <c:ser>
          <c:idx val="3"/>
          <c:order val="3"/>
          <c:invertIfNegative val="0"/>
          <c:extLst>
            <c:ext xmlns:c16="http://schemas.microsoft.com/office/drawing/2014/chart" uri="{C3380CC4-5D6E-409C-BE32-E72D297353CC}">
              <c16:uniqueId val="{00000006-0E11-47D0-BBB4-F8506164EF7C}"/>
            </c:ext>
          </c:extLst>
        </c:ser>
        <c:dLbls>
          <c:showLegendKey val="0"/>
          <c:showVal val="0"/>
          <c:showCatName val="0"/>
          <c:showSerName val="0"/>
          <c:showPercent val="0"/>
          <c:showBubbleSize val="0"/>
        </c:dLbls>
        <c:gapWidth val="150"/>
        <c:axId val="2"/>
        <c:axId val="3"/>
      </c:barChart>
      <c:catAx>
        <c:axId val="11429535"/>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15"/>
          <c:min val="0"/>
        </c:scaling>
        <c:delete val="0"/>
        <c:axPos val="r"/>
        <c:majorGridlines>
          <c:spPr>
            <a:ln>
              <a:noFill/>
            </a:ln>
          </c:spPr>
        </c:majorGridlines>
        <c:numFmt formatCode="#,##0;&quot;-&quot;#,##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TN Brighter Sans Regular"/>
                <a:ea typeface="+mn-ea"/>
                <a:cs typeface="Arial"/>
              </a:defRPr>
            </a:pPr>
            <a:endParaRPr lang="en-NG"/>
          </a:p>
        </c:txPr>
        <c:crossAx val="11429535"/>
        <c:crosses val="max"/>
        <c:crossBetween val="between"/>
        <c:majorUnit val="5"/>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
          <c:min val="0"/>
        </c:scaling>
        <c:delete val="0"/>
        <c:axPos val="l"/>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TN Brighter Sans Regular"/>
                <a:ea typeface="+mn-ea"/>
                <a:cs typeface="Arial"/>
              </a:defRPr>
            </a:pPr>
            <a:endParaRPr lang="en-NG"/>
          </a:p>
        </c:txPr>
        <c:crossAx val="2"/>
        <c:crosses val="min"/>
        <c:crossBetween val="between"/>
        <c:majorUnit val="0.2"/>
      </c:valAx>
    </c:plotArea>
    <c:plotVisOnly val="0"/>
    <c:dispBlanksAs val="gap"/>
    <c:showDLblsOverMax val="1"/>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288724151385096E-2"/>
          <c:y val="0.10950413223140495"/>
          <c:w val="0.87553648068669532"/>
          <c:h val="0.78099173553719003"/>
        </c:manualLayout>
      </c:layout>
      <c:lineChart>
        <c:grouping val="standard"/>
        <c:varyColors val="0"/>
        <c:ser>
          <c:idx val="0"/>
          <c:order val="0"/>
          <c:spPr>
            <a:ln w="25400" cmpd="sng" algn="ctr">
              <a:solidFill>
                <a:schemeClr val="accent2"/>
              </a:solidFill>
              <a:prstDash val="solid"/>
            </a:ln>
          </c:spPr>
          <c:marker>
            <c:symbol val="none"/>
          </c:marker>
          <c:val>
            <c:numRef>
              <c:f>Sheet1!$A$1:$C$1</c:f>
              <c:numCache>
                <c:formatCode>General</c:formatCode>
                <c:ptCount val="3"/>
                <c:pt idx="0">
                  <c:v>2.6284866468842711</c:v>
                </c:pt>
                <c:pt idx="1">
                  <c:v>1.4284866468842718</c:v>
                </c:pt>
                <c:pt idx="2">
                  <c:v>0.3284866468842722</c:v>
                </c:pt>
              </c:numCache>
            </c:numRef>
          </c:val>
          <c:smooth val="0"/>
          <c:extLst>
            <c:ext xmlns:c16="http://schemas.microsoft.com/office/drawing/2014/chart" uri="{C3380CC4-5D6E-409C-BE32-E72D297353CC}">
              <c16:uniqueId val="{00000000-A5F0-4DFC-8FAE-1440A063DD70}"/>
            </c:ext>
          </c:extLst>
        </c:ser>
        <c:dLbls>
          <c:showLegendKey val="0"/>
          <c:showVal val="0"/>
          <c:showCatName val="0"/>
          <c:showSerName val="0"/>
          <c:showPercent val="0"/>
          <c:showBubbleSize val="0"/>
        </c:dLbls>
        <c:marker val="1"/>
        <c:smooth val="0"/>
        <c:axId val="1745713312"/>
        <c:axId val="1"/>
      </c:lineChart>
      <c:lineChart>
        <c:grouping val="standard"/>
        <c:varyColors val="0"/>
        <c:ser>
          <c:idx val="1"/>
          <c:order val="1"/>
          <c:spPr>
            <a:ln w="25400" cmpd="sng" algn="ctr">
              <a:solidFill>
                <a:schemeClr val="accent1"/>
              </a:solidFill>
              <a:prstDash val="solid"/>
            </a:ln>
          </c:spPr>
          <c:marker>
            <c:symbol val="none"/>
          </c:marker>
          <c:val>
            <c:numRef>
              <c:f>Sheet1!$A$2:$C$2</c:f>
              <c:numCache>
                <c:formatCode>General</c:formatCode>
                <c:ptCount val="3"/>
                <c:pt idx="0">
                  <c:v>2.46</c:v>
                </c:pt>
                <c:pt idx="1">
                  <c:v>2.59</c:v>
                </c:pt>
                <c:pt idx="2">
                  <c:v>2.71</c:v>
                </c:pt>
              </c:numCache>
            </c:numRef>
          </c:val>
          <c:smooth val="0"/>
          <c:extLst>
            <c:ext xmlns:c16="http://schemas.microsoft.com/office/drawing/2014/chart" uri="{C3380CC4-5D6E-409C-BE32-E72D297353CC}">
              <c16:uniqueId val="{00000001-A5F0-4DFC-8FAE-1440A063DD70}"/>
            </c:ext>
          </c:extLst>
        </c:ser>
        <c:dLbls>
          <c:showLegendKey val="0"/>
          <c:showVal val="0"/>
          <c:showCatName val="0"/>
          <c:showSerName val="0"/>
          <c:showPercent val="0"/>
          <c:showBubbleSize val="0"/>
        </c:dLbls>
        <c:marker val="1"/>
        <c:smooth val="0"/>
        <c:axId val="2"/>
        <c:axId val="3"/>
      </c:lineChart>
      <c:catAx>
        <c:axId val="1745713312"/>
        <c:scaling>
          <c:orientation val="minMax"/>
        </c:scaling>
        <c:delete val="0"/>
        <c:axPos val="b"/>
        <c:majorGridlines>
          <c:spPr>
            <a:ln>
              <a:noFill/>
            </a:ln>
          </c:spPr>
        </c:majorGridlines>
        <c:majorTickMark val="none"/>
        <c:minorTickMark val="none"/>
        <c:tickLblPos val="none"/>
        <c:spPr>
          <a:ln w="9525" cmpd="sng" algn="ctr">
            <a:solidFill>
              <a:schemeClr val="tx1"/>
            </a:solidFill>
            <a:prstDash val="solid"/>
          </a:ln>
        </c:spPr>
        <c:crossAx val="1"/>
        <c:crosses val="min"/>
        <c:auto val="0"/>
        <c:lblAlgn val="ctr"/>
        <c:lblOffset val="100"/>
        <c:noMultiLvlLbl val="0"/>
      </c:catAx>
      <c:valAx>
        <c:axId val="1"/>
        <c:scaling>
          <c:orientation val="minMax"/>
          <c:max val="3.0284866468842715"/>
          <c:min val="0"/>
        </c:scaling>
        <c:delete val="0"/>
        <c:axPos val="l"/>
        <c:majorGridlines>
          <c:spPr>
            <a:ln>
              <a:noFill/>
            </a:ln>
          </c:spPr>
        </c:majorGridlines>
        <c:numFmt formatCode="General" sourceLinked="1"/>
        <c:majorTickMark val="none"/>
        <c:minorTickMark val="none"/>
        <c:tickLblPos val="none"/>
        <c:spPr>
          <a:ln w="9525" cmpd="sng" algn="ctr">
            <a:solidFill>
              <a:schemeClr val="tx1"/>
            </a:solidFill>
            <a:prstDash val="solid"/>
          </a:ln>
        </c:spPr>
        <c:crossAx val="1745713312"/>
        <c:crosses val="min"/>
        <c:crossBetween val="midCat"/>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3"/>
          <c:min val="0"/>
        </c:scaling>
        <c:delete val="0"/>
        <c:axPos val="r"/>
        <c:majorGridlines>
          <c:spPr>
            <a:ln>
              <a:noFill/>
            </a:ln>
          </c:spPr>
        </c:majorGridlines>
        <c:numFmt formatCode="#,##0.0;&quot;-&quot;#,##0.0" sourceLinked="0"/>
        <c:majorTickMark val="out"/>
        <c:minorTickMark val="none"/>
        <c:tickLblPos val="nextTo"/>
        <c:spPr>
          <a:ln w="9525" cmpd="sng" algn="ctr">
            <a:solidFill>
              <a:schemeClr val="tx1"/>
            </a:solidFill>
            <a:prstDash val="solid"/>
          </a:ln>
        </c:spPr>
        <c:txPr>
          <a:bodyPr wrap="none"/>
          <a:lstStyle/>
          <a:p>
            <a:pPr>
              <a:defRPr sz="1100" kern="1200">
                <a:solidFill>
                  <a:schemeClr val="tx1"/>
                </a:solidFill>
                <a:latin typeface="MTN Brighter Sans Regular"/>
                <a:ea typeface="+mn-ea"/>
                <a:cs typeface="+mn-cs"/>
              </a:defRPr>
            </a:pPr>
            <a:endParaRPr lang="en-NG"/>
          </a:p>
        </c:txPr>
        <c:crossAx val="2"/>
        <c:crosses val="max"/>
        <c:crossBetween val="midCat"/>
        <c:majorUnit val="0.5"/>
      </c:valAx>
    </c:plotArea>
    <c:plotVisOnly val="0"/>
    <c:dispBlanksAs val="gap"/>
    <c:showDLblsOverMax val="1"/>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320FD-7BFF-4A2E-B58F-B85EB25D9ADC}" type="datetimeFigureOut">
              <a:rPr lang="en-GB" smtClean="0"/>
              <a:t>10.5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0EB19-0819-49F2-AD5F-1E77B27AB7BA}" type="slidenum">
              <a:rPr lang="en-GB" smtClean="0"/>
              <a:t>‹#›</a:t>
            </a:fld>
            <a:endParaRPr lang="en-GB"/>
          </a:p>
        </p:txBody>
      </p:sp>
    </p:spTree>
    <p:extLst>
      <p:ext uri="{BB962C8B-B14F-4D97-AF65-F5344CB8AC3E}">
        <p14:creationId xmlns:p14="http://schemas.microsoft.com/office/powerpoint/2010/main" val="259349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company’s total prepaid base is 1 million customers. All 1 million customers got the 20% bonus on recharge offer provisioned on their SIM cards, so whenever they purchased a data bundle, they got 20% bonus.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reduction of the bonus from 20% to 10% was done from Q1 2023 for only 30 million customers to test the theory that it was eroding revenue (only 30% of the prepaid base).</a:t>
            </a:r>
          </a:p>
          <a:p>
            <a:pPr marL="228600" indent="-228600">
              <a:buAutoNum type="arabicPeriod"/>
            </a:pPr>
            <a:endParaRPr lang="en-GB" dirty="0"/>
          </a:p>
          <a:p>
            <a:pPr marL="228600" indent="-228600">
              <a:buAutoNum type="arabicPeriod"/>
            </a:pPr>
            <a:r>
              <a:rPr lang="en-GB" dirty="0"/>
              <a:t>The heading of your slide should not just be abut the variables you are displaying, but what impact they had. The subheading (in </a:t>
            </a:r>
            <a:r>
              <a:rPr lang="en-GB" dirty="0" err="1"/>
              <a:t>bulletpoints</a:t>
            </a:r>
            <a:r>
              <a:rPr lang="en-GB" dirty="0"/>
              <a:t>) can either explain the heading further or provide a direction for what actions your audience (who you are presenting the slide to) should take.</a:t>
            </a:r>
          </a:p>
          <a:p>
            <a:pPr marL="228600" indent="-228600">
              <a:buAutoNum type="arabicPeriod"/>
            </a:pPr>
            <a:endParaRPr lang="en-GB" dirty="0"/>
          </a:p>
          <a:p>
            <a:pPr marL="228600" indent="-228600">
              <a:buAutoNum type="arabicPeriod"/>
            </a:pPr>
            <a:r>
              <a:rPr lang="en-GB" dirty="0"/>
              <a:t>It’s important to choose a chart that proves the theory clearly. In this case, I wanted to show the more free data prepaid customers used, the less the revenue per megabyte. This is clear from the line chart and the intersection of lines. </a:t>
            </a:r>
          </a:p>
          <a:p>
            <a:pPr marL="228600" indent="-228600">
              <a:buAutoNum type="arabicPeriod"/>
            </a:pPr>
            <a:endParaRPr lang="en-GB" dirty="0"/>
          </a:p>
          <a:p>
            <a:pPr marL="228600" indent="-228600">
              <a:buAutoNum type="arabicPeriod"/>
            </a:pPr>
            <a:r>
              <a:rPr lang="en-GB" dirty="0"/>
              <a:t>I used the difference arrow for RPMB because it makes the graph neater plus you can note down the % difference for free volume in a footnote, </a:t>
            </a:r>
            <a:r>
              <a:rPr lang="en-GB" dirty="0" err="1"/>
              <a:t>incase</a:t>
            </a:r>
            <a:r>
              <a:rPr lang="en-GB" dirty="0"/>
              <a:t> someone asks. </a:t>
            </a:r>
          </a:p>
          <a:p>
            <a:pPr marL="228600" indent="-228600">
              <a:buAutoNum type="arabicPeriod"/>
            </a:pPr>
            <a:endParaRPr lang="en-GB" dirty="0"/>
          </a:p>
          <a:p>
            <a:pPr marL="228600" indent="-228600">
              <a:buAutoNum type="arabicPeriod"/>
            </a:pPr>
            <a:r>
              <a:rPr lang="en-GB" dirty="0"/>
              <a:t>I set both RPMB and free data volume to the same scale (in the line graph) to adequately compare the two, because the measurement of free data is much higher than that of RPMB.</a:t>
            </a:r>
          </a:p>
          <a:p>
            <a:pPr marL="228600" indent="-228600">
              <a:buAutoNum type="arabicPeriod"/>
            </a:pPr>
            <a:endParaRPr lang="en-GB" dirty="0"/>
          </a:p>
          <a:p>
            <a:pPr marL="228600" indent="-228600">
              <a:buAutoNum type="arabicPeriod"/>
            </a:pPr>
            <a:r>
              <a:rPr lang="en-GB" dirty="0"/>
              <a:t>The bar charts at the bottom show the month-on-month progression of both RPMB and free volume, to check for abnormalities in a particular month, or just ensure that the growth/drop is gradual and not erratic.</a:t>
            </a:r>
          </a:p>
          <a:p>
            <a:pPr marL="228600" indent="-228600">
              <a:buAutoNum type="arabicPeriod"/>
            </a:pPr>
            <a:endParaRPr lang="en-GB" dirty="0"/>
          </a:p>
          <a:p>
            <a:pPr marL="228600" indent="-228600">
              <a:buAutoNum type="arabicPeriod"/>
            </a:pPr>
            <a:r>
              <a:rPr lang="en-GB" dirty="0"/>
              <a:t>If there are other factors that I believed may have affected the RPMB asides the 20% data bonus, it would be good to check for that first before presenting this to any managers. </a:t>
            </a:r>
          </a:p>
        </p:txBody>
      </p:sp>
      <p:sp>
        <p:nvSpPr>
          <p:cNvPr id="4" name="Slide Number Placeholder 3"/>
          <p:cNvSpPr>
            <a:spLocks noGrp="1"/>
          </p:cNvSpPr>
          <p:nvPr>
            <p:ph type="sldNum" sz="quarter" idx="5"/>
          </p:nvPr>
        </p:nvSpPr>
        <p:spPr/>
        <p:txBody>
          <a:bodyPr/>
          <a:lstStyle/>
          <a:p>
            <a:fld id="{9770EB19-0819-49F2-AD5F-1E77B27AB7BA}" type="slidenum">
              <a:rPr lang="en-GB" smtClean="0"/>
              <a:t>5</a:t>
            </a:fld>
            <a:endParaRPr lang="en-GB"/>
          </a:p>
        </p:txBody>
      </p:sp>
    </p:spTree>
    <p:extLst>
      <p:ext uri="{BB962C8B-B14F-4D97-AF65-F5344CB8AC3E}">
        <p14:creationId xmlns:p14="http://schemas.microsoft.com/office/powerpoint/2010/main" val="1115918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400C2-D7DB-FE9D-92E1-FD1FD14D0A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9A18B2-1141-026D-80E6-8CA543F68C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FA0D81-5669-BB84-0F86-CE02FB68991F}"/>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5" name="Footer Placeholder 4">
            <a:extLst>
              <a:ext uri="{FF2B5EF4-FFF2-40B4-BE49-F238E27FC236}">
                <a16:creationId xmlns:a16="http://schemas.microsoft.com/office/drawing/2014/main" id="{CB6F4817-5DC3-2F7A-4484-398134CFAA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C447F0-18E4-3F48-7F4B-3AC269497915}"/>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3763761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7FFF5-E05F-2180-1EB3-8B9F90FA19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607C2A-C1AA-E9EB-2CAF-FA4D2D50E2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66BC6-AC5F-DCFF-E9CA-A8FB71F9B5A8}"/>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5" name="Footer Placeholder 4">
            <a:extLst>
              <a:ext uri="{FF2B5EF4-FFF2-40B4-BE49-F238E27FC236}">
                <a16:creationId xmlns:a16="http://schemas.microsoft.com/office/drawing/2014/main" id="{D39DC25D-9BD6-8992-D179-7F180B8D4D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1BD5F-A299-D2B2-9963-5F262424D6FB}"/>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4063410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DB186E-BD14-F65D-054B-680F6D8089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ED560E-DF51-F5A5-8300-45FCE15028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1ED1A-8974-3014-F8FB-A51F07C983F0}"/>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5" name="Footer Placeholder 4">
            <a:extLst>
              <a:ext uri="{FF2B5EF4-FFF2-40B4-BE49-F238E27FC236}">
                <a16:creationId xmlns:a16="http://schemas.microsoft.com/office/drawing/2014/main" id="{473C69B8-47AF-C91D-7D93-F1EABFED2C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91327-F5A3-E87E-2BF5-A93DE732AB4D}"/>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806560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01F0E-6A6C-334D-E26E-442345F66E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83920C-73FF-1FCB-7143-A7E86ECF77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19FF6E-40DC-562A-D074-368B374ABED4}"/>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5" name="Footer Placeholder 4">
            <a:extLst>
              <a:ext uri="{FF2B5EF4-FFF2-40B4-BE49-F238E27FC236}">
                <a16:creationId xmlns:a16="http://schemas.microsoft.com/office/drawing/2014/main" id="{DFA123A4-EE1C-D9EB-3DD1-2F63393F7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B51876-8D00-E22A-968F-DF9B3EFA431D}"/>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199212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E3B63-9941-7760-E066-DDF3CB7138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9D16DA-A3FF-46D7-164A-E70194FE58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F14430-F82B-2B9C-60AC-2B7E473F7583}"/>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5" name="Footer Placeholder 4">
            <a:extLst>
              <a:ext uri="{FF2B5EF4-FFF2-40B4-BE49-F238E27FC236}">
                <a16:creationId xmlns:a16="http://schemas.microsoft.com/office/drawing/2014/main" id="{25BC2386-6E3F-98D1-AFA0-EBB69CB52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6F350-AE47-E9A7-B918-7013444C3D3F}"/>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291827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A90D8-2E5E-28E8-A160-BA510E4EA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3209B3-CC22-0538-4A39-AC5C5D89FC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42F8B8-616C-4BFC-1DE9-847833349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3201901-20FC-A61E-D75C-EF5C654B684A}"/>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6" name="Footer Placeholder 5">
            <a:extLst>
              <a:ext uri="{FF2B5EF4-FFF2-40B4-BE49-F238E27FC236}">
                <a16:creationId xmlns:a16="http://schemas.microsoft.com/office/drawing/2014/main" id="{ABC31058-E7D2-CA1B-BE6F-B891148522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14787A-F8E5-5D7E-A23F-DACDB948D704}"/>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3083249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C31B1-5D60-B60D-492C-239FCAE499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14AA9E-9930-D376-9374-7D371B8D1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DE9ACC-A8B2-E6B3-6956-32781D3DD5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0D93F2-A983-76D0-ED42-0A754F21FB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77E46F-0DE5-3F28-A3C2-EB199DB103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27CF1B-FF5C-8418-3169-EEACE927EBD3}"/>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8" name="Footer Placeholder 7">
            <a:extLst>
              <a:ext uri="{FF2B5EF4-FFF2-40B4-BE49-F238E27FC236}">
                <a16:creationId xmlns:a16="http://schemas.microsoft.com/office/drawing/2014/main" id="{D2C1433A-9D56-8CCE-C5E1-98244F03B5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7BD27-FA76-4D68-0704-9A9907BBDC85}"/>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328900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DD83C-9A48-EC67-632B-C880E29BD6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A3931F-D78F-2CC7-E031-227B4D3C0213}"/>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4" name="Footer Placeholder 3">
            <a:extLst>
              <a:ext uri="{FF2B5EF4-FFF2-40B4-BE49-F238E27FC236}">
                <a16:creationId xmlns:a16="http://schemas.microsoft.com/office/drawing/2014/main" id="{12006EAB-FCFA-18EA-BC23-0511A0F6F5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BFE932-A8B7-10F2-E6B6-C7688540E8E8}"/>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2492190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CAF0B-4F6C-3A3E-432B-9CFBD8212307}"/>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3" name="Footer Placeholder 2">
            <a:extLst>
              <a:ext uri="{FF2B5EF4-FFF2-40B4-BE49-F238E27FC236}">
                <a16:creationId xmlns:a16="http://schemas.microsoft.com/office/drawing/2014/main" id="{F02CE015-1636-5B97-1142-37311BAFB8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C2648D-E12F-4E5F-5108-8B86A6591117}"/>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58690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FBD67-AD33-D0FD-4B2B-702BEAEA6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57F72A-EB1F-E44A-5E4C-F61E3DCE8E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4E6984-9EA0-6269-70C9-210A17217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5736C9-D24A-B32F-20CC-B3F90C60A5A9}"/>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6" name="Footer Placeholder 5">
            <a:extLst>
              <a:ext uri="{FF2B5EF4-FFF2-40B4-BE49-F238E27FC236}">
                <a16:creationId xmlns:a16="http://schemas.microsoft.com/office/drawing/2014/main" id="{B20EA598-8862-0784-9B51-2169BE49E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A279E0-193E-C33B-12D4-FE245C5A10F0}"/>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202587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D413A-2AB0-AEDC-F3AA-8D931C2AD8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7EBDD-4A4D-93FC-1DAC-910B2B84BF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942527-52C3-FC25-8B1A-FDD3FE6F36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BBD119-CE46-E147-ED78-F3D52682E01B}"/>
              </a:ext>
            </a:extLst>
          </p:cNvPr>
          <p:cNvSpPr>
            <a:spLocks noGrp="1"/>
          </p:cNvSpPr>
          <p:nvPr>
            <p:ph type="dt" sz="half" idx="10"/>
          </p:nvPr>
        </p:nvSpPr>
        <p:spPr/>
        <p:txBody>
          <a:bodyPr/>
          <a:lstStyle/>
          <a:p>
            <a:fld id="{13118780-7842-4EEF-BC2E-3B2D9EFDE42B}" type="datetimeFigureOut">
              <a:rPr lang="en-US" smtClean="0"/>
              <a:t>12/27/2023</a:t>
            </a:fld>
            <a:endParaRPr lang="en-US"/>
          </a:p>
        </p:txBody>
      </p:sp>
      <p:sp>
        <p:nvSpPr>
          <p:cNvPr id="6" name="Footer Placeholder 5">
            <a:extLst>
              <a:ext uri="{FF2B5EF4-FFF2-40B4-BE49-F238E27FC236}">
                <a16:creationId xmlns:a16="http://schemas.microsoft.com/office/drawing/2014/main" id="{83476814-62FF-D45A-E44A-D3C467608C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73DA6-B04E-9A75-66DB-DF6FFB2A0459}"/>
              </a:ext>
            </a:extLst>
          </p:cNvPr>
          <p:cNvSpPr>
            <a:spLocks noGrp="1"/>
          </p:cNvSpPr>
          <p:nvPr>
            <p:ph type="sldNum" sz="quarter" idx="12"/>
          </p:nvPr>
        </p:nvSpPr>
        <p:spPr/>
        <p:txBody>
          <a:bodyPr/>
          <a:lstStyle/>
          <a:p>
            <a:fld id="{22A2F1B6-3BB0-4050-B3E7-01A0083655EA}" type="slidenum">
              <a:rPr lang="en-US" smtClean="0"/>
              <a:t>‹#›</a:t>
            </a:fld>
            <a:endParaRPr lang="en-US"/>
          </a:p>
        </p:txBody>
      </p:sp>
    </p:spTree>
    <p:extLst>
      <p:ext uri="{BB962C8B-B14F-4D97-AF65-F5344CB8AC3E}">
        <p14:creationId xmlns:p14="http://schemas.microsoft.com/office/powerpoint/2010/main" val="138396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A58B846-482D-6A93-EDC3-1C8C3B144E4E}"/>
              </a:ext>
            </a:extLst>
          </p:cNvPr>
          <p:cNvGraphicFramePr>
            <a:graphicFrameLocks noChangeAspect="1"/>
          </p:cNvGraphicFramePr>
          <p:nvPr userDrawn="1">
            <p:custDataLst>
              <p:tags r:id="rId13"/>
            </p:custDataLst>
            <p:extLst>
              <p:ext uri="{D42A27DB-BD31-4B8C-83A1-F6EECF244321}">
                <p14:modId xmlns:p14="http://schemas.microsoft.com/office/powerpoint/2010/main" val="28408528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4" progId="TCLayout.ActiveDocument.1">
                  <p:embed/>
                </p:oleObj>
              </mc:Choice>
              <mc:Fallback>
                <p:oleObj name="think-cell Slide" r:id="rId14" imgW="395" imgH="394" progId="TCLayout.ActiveDocument.1">
                  <p:embed/>
                  <p:pic>
                    <p:nvPicPr>
                      <p:cNvPr id="0" name=""/>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677634C8-CBC7-F2E9-DB9E-10B43DEB8D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8153F3-3634-DCAC-E3E7-0A93C26CAA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4ED1B-4A70-075F-027A-CE38219175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18780-7842-4EEF-BC2E-3B2D9EFDE42B}" type="datetimeFigureOut">
              <a:rPr lang="en-US" smtClean="0"/>
              <a:t>12/27/2023</a:t>
            </a:fld>
            <a:endParaRPr lang="en-US"/>
          </a:p>
        </p:txBody>
      </p:sp>
      <p:sp>
        <p:nvSpPr>
          <p:cNvPr id="5" name="Footer Placeholder 4">
            <a:extLst>
              <a:ext uri="{FF2B5EF4-FFF2-40B4-BE49-F238E27FC236}">
                <a16:creationId xmlns:a16="http://schemas.microsoft.com/office/drawing/2014/main" id="{254648C4-9646-E477-727C-9B433095C6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438DF9B-D8A6-C6FA-0DBB-F3797A0C81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A2F1B6-3BB0-4050-B3E7-01A0083655EA}" type="slidenum">
              <a:rPr lang="en-US" smtClean="0"/>
              <a:t>‹#›</a:t>
            </a:fld>
            <a:endParaRPr lang="en-US"/>
          </a:p>
        </p:txBody>
      </p:sp>
    </p:spTree>
    <p:extLst>
      <p:ext uri="{BB962C8B-B14F-4D97-AF65-F5344CB8AC3E}">
        <p14:creationId xmlns:p14="http://schemas.microsoft.com/office/powerpoint/2010/main" val="3665886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26" Type="http://schemas.openxmlformats.org/officeDocument/2006/relationships/tags" Target="../tags/tag32.xml"/><Relationship Id="rId117" Type="http://schemas.openxmlformats.org/officeDocument/2006/relationships/chart" Target="../charts/chart2.xml"/><Relationship Id="rId21" Type="http://schemas.openxmlformats.org/officeDocument/2006/relationships/tags" Target="../tags/tag27.xml"/><Relationship Id="rId42" Type="http://schemas.openxmlformats.org/officeDocument/2006/relationships/tags" Target="../tags/tag48.xml"/><Relationship Id="rId47" Type="http://schemas.openxmlformats.org/officeDocument/2006/relationships/tags" Target="../tags/tag53.xml"/><Relationship Id="rId63" Type="http://schemas.openxmlformats.org/officeDocument/2006/relationships/tags" Target="../tags/tag69.xml"/><Relationship Id="rId68" Type="http://schemas.openxmlformats.org/officeDocument/2006/relationships/tags" Target="../tags/tag74.xml"/><Relationship Id="rId84" Type="http://schemas.openxmlformats.org/officeDocument/2006/relationships/tags" Target="../tags/tag90.xml"/><Relationship Id="rId89" Type="http://schemas.openxmlformats.org/officeDocument/2006/relationships/tags" Target="../tags/tag95.xml"/><Relationship Id="rId112" Type="http://schemas.openxmlformats.org/officeDocument/2006/relationships/slideLayout" Target="../slideLayouts/slideLayout7.xml"/><Relationship Id="rId16" Type="http://schemas.openxmlformats.org/officeDocument/2006/relationships/tags" Target="../tags/tag22.xml"/><Relationship Id="rId107" Type="http://schemas.openxmlformats.org/officeDocument/2006/relationships/tags" Target="../tags/tag113.xml"/><Relationship Id="rId11" Type="http://schemas.openxmlformats.org/officeDocument/2006/relationships/tags" Target="../tags/tag17.xml"/><Relationship Id="rId32" Type="http://schemas.openxmlformats.org/officeDocument/2006/relationships/tags" Target="../tags/tag38.xml"/><Relationship Id="rId37" Type="http://schemas.openxmlformats.org/officeDocument/2006/relationships/tags" Target="../tags/tag43.xml"/><Relationship Id="rId53" Type="http://schemas.openxmlformats.org/officeDocument/2006/relationships/tags" Target="../tags/tag59.xml"/><Relationship Id="rId58" Type="http://schemas.openxmlformats.org/officeDocument/2006/relationships/tags" Target="../tags/tag64.xml"/><Relationship Id="rId74" Type="http://schemas.openxmlformats.org/officeDocument/2006/relationships/tags" Target="../tags/tag80.xml"/><Relationship Id="rId79" Type="http://schemas.openxmlformats.org/officeDocument/2006/relationships/tags" Target="../tags/tag85.xml"/><Relationship Id="rId102" Type="http://schemas.openxmlformats.org/officeDocument/2006/relationships/tags" Target="../tags/tag108.xml"/><Relationship Id="rId5" Type="http://schemas.openxmlformats.org/officeDocument/2006/relationships/tags" Target="../tags/tag11.xml"/><Relationship Id="rId90" Type="http://schemas.openxmlformats.org/officeDocument/2006/relationships/tags" Target="../tags/tag96.xml"/><Relationship Id="rId95" Type="http://schemas.openxmlformats.org/officeDocument/2006/relationships/tags" Target="../tags/tag101.xml"/><Relationship Id="rId22" Type="http://schemas.openxmlformats.org/officeDocument/2006/relationships/tags" Target="../tags/tag28.xml"/><Relationship Id="rId27" Type="http://schemas.openxmlformats.org/officeDocument/2006/relationships/tags" Target="../tags/tag33.xml"/><Relationship Id="rId43" Type="http://schemas.openxmlformats.org/officeDocument/2006/relationships/tags" Target="../tags/tag49.xml"/><Relationship Id="rId48" Type="http://schemas.openxmlformats.org/officeDocument/2006/relationships/tags" Target="../tags/tag54.xml"/><Relationship Id="rId64" Type="http://schemas.openxmlformats.org/officeDocument/2006/relationships/tags" Target="../tags/tag70.xml"/><Relationship Id="rId69" Type="http://schemas.openxmlformats.org/officeDocument/2006/relationships/tags" Target="../tags/tag75.xml"/><Relationship Id="rId113" Type="http://schemas.openxmlformats.org/officeDocument/2006/relationships/notesSlide" Target="../notesSlides/notesSlide1.xml"/><Relationship Id="rId118" Type="http://schemas.openxmlformats.org/officeDocument/2006/relationships/chart" Target="../charts/chart3.xml"/><Relationship Id="rId80" Type="http://schemas.openxmlformats.org/officeDocument/2006/relationships/tags" Target="../tags/tag86.xml"/><Relationship Id="rId85" Type="http://schemas.openxmlformats.org/officeDocument/2006/relationships/tags" Target="../tags/tag91.xml"/><Relationship Id="rId12" Type="http://schemas.openxmlformats.org/officeDocument/2006/relationships/tags" Target="../tags/tag18.xml"/><Relationship Id="rId17" Type="http://schemas.openxmlformats.org/officeDocument/2006/relationships/tags" Target="../tags/tag23.xml"/><Relationship Id="rId33" Type="http://schemas.openxmlformats.org/officeDocument/2006/relationships/tags" Target="../tags/tag39.xml"/><Relationship Id="rId38" Type="http://schemas.openxmlformats.org/officeDocument/2006/relationships/tags" Target="../tags/tag44.xml"/><Relationship Id="rId59" Type="http://schemas.openxmlformats.org/officeDocument/2006/relationships/tags" Target="../tags/tag65.xml"/><Relationship Id="rId103" Type="http://schemas.openxmlformats.org/officeDocument/2006/relationships/tags" Target="../tags/tag109.xml"/><Relationship Id="rId108" Type="http://schemas.openxmlformats.org/officeDocument/2006/relationships/tags" Target="../tags/tag114.xml"/><Relationship Id="rId54" Type="http://schemas.openxmlformats.org/officeDocument/2006/relationships/tags" Target="../tags/tag60.xml"/><Relationship Id="rId70" Type="http://schemas.openxmlformats.org/officeDocument/2006/relationships/tags" Target="../tags/tag76.xml"/><Relationship Id="rId75" Type="http://schemas.openxmlformats.org/officeDocument/2006/relationships/tags" Target="../tags/tag81.xml"/><Relationship Id="rId91" Type="http://schemas.openxmlformats.org/officeDocument/2006/relationships/tags" Target="../tags/tag97.xml"/><Relationship Id="rId96" Type="http://schemas.openxmlformats.org/officeDocument/2006/relationships/tags" Target="../tags/tag102.xml"/><Relationship Id="rId1" Type="http://schemas.openxmlformats.org/officeDocument/2006/relationships/tags" Target="../tags/tag7.xml"/><Relationship Id="rId6" Type="http://schemas.openxmlformats.org/officeDocument/2006/relationships/tags" Target="../tags/tag12.xml"/><Relationship Id="rId23" Type="http://schemas.openxmlformats.org/officeDocument/2006/relationships/tags" Target="../tags/tag29.xml"/><Relationship Id="rId28" Type="http://schemas.openxmlformats.org/officeDocument/2006/relationships/tags" Target="../tags/tag34.xml"/><Relationship Id="rId49" Type="http://schemas.openxmlformats.org/officeDocument/2006/relationships/tags" Target="../tags/tag55.xml"/><Relationship Id="rId114" Type="http://schemas.openxmlformats.org/officeDocument/2006/relationships/oleObject" Target="../embeddings/oleObject6.bin"/><Relationship Id="rId119" Type="http://schemas.openxmlformats.org/officeDocument/2006/relationships/chart" Target="../charts/chart4.xml"/><Relationship Id="rId10" Type="http://schemas.openxmlformats.org/officeDocument/2006/relationships/tags" Target="../tags/tag16.xml"/><Relationship Id="rId31" Type="http://schemas.openxmlformats.org/officeDocument/2006/relationships/tags" Target="../tags/tag37.xml"/><Relationship Id="rId44" Type="http://schemas.openxmlformats.org/officeDocument/2006/relationships/tags" Target="../tags/tag50.xml"/><Relationship Id="rId52" Type="http://schemas.openxmlformats.org/officeDocument/2006/relationships/tags" Target="../tags/tag58.xml"/><Relationship Id="rId60" Type="http://schemas.openxmlformats.org/officeDocument/2006/relationships/tags" Target="../tags/tag66.xml"/><Relationship Id="rId65" Type="http://schemas.openxmlformats.org/officeDocument/2006/relationships/tags" Target="../tags/tag71.xml"/><Relationship Id="rId73" Type="http://schemas.openxmlformats.org/officeDocument/2006/relationships/tags" Target="../tags/tag79.xml"/><Relationship Id="rId78" Type="http://schemas.openxmlformats.org/officeDocument/2006/relationships/tags" Target="../tags/tag84.xml"/><Relationship Id="rId81" Type="http://schemas.openxmlformats.org/officeDocument/2006/relationships/tags" Target="../tags/tag87.xml"/><Relationship Id="rId86" Type="http://schemas.openxmlformats.org/officeDocument/2006/relationships/tags" Target="../tags/tag92.xml"/><Relationship Id="rId94" Type="http://schemas.openxmlformats.org/officeDocument/2006/relationships/tags" Target="../tags/tag100.xml"/><Relationship Id="rId99" Type="http://schemas.openxmlformats.org/officeDocument/2006/relationships/tags" Target="../tags/tag105.xml"/><Relationship Id="rId101" Type="http://schemas.openxmlformats.org/officeDocument/2006/relationships/tags" Target="../tags/tag107.xml"/><Relationship Id="rId4" Type="http://schemas.openxmlformats.org/officeDocument/2006/relationships/tags" Target="../tags/tag10.xml"/><Relationship Id="rId9" Type="http://schemas.openxmlformats.org/officeDocument/2006/relationships/tags" Target="../tags/tag15.xml"/><Relationship Id="rId13" Type="http://schemas.openxmlformats.org/officeDocument/2006/relationships/tags" Target="../tags/tag19.xml"/><Relationship Id="rId18" Type="http://schemas.openxmlformats.org/officeDocument/2006/relationships/tags" Target="../tags/tag24.xml"/><Relationship Id="rId39" Type="http://schemas.openxmlformats.org/officeDocument/2006/relationships/tags" Target="../tags/tag45.xml"/><Relationship Id="rId109" Type="http://schemas.openxmlformats.org/officeDocument/2006/relationships/tags" Target="../tags/tag115.xml"/><Relationship Id="rId34" Type="http://schemas.openxmlformats.org/officeDocument/2006/relationships/tags" Target="../tags/tag40.xml"/><Relationship Id="rId50" Type="http://schemas.openxmlformats.org/officeDocument/2006/relationships/tags" Target="../tags/tag56.xml"/><Relationship Id="rId55" Type="http://schemas.openxmlformats.org/officeDocument/2006/relationships/tags" Target="../tags/tag61.xml"/><Relationship Id="rId76" Type="http://schemas.openxmlformats.org/officeDocument/2006/relationships/tags" Target="../tags/tag82.xml"/><Relationship Id="rId97" Type="http://schemas.openxmlformats.org/officeDocument/2006/relationships/tags" Target="../tags/tag103.xml"/><Relationship Id="rId104" Type="http://schemas.openxmlformats.org/officeDocument/2006/relationships/tags" Target="../tags/tag110.xml"/><Relationship Id="rId7" Type="http://schemas.openxmlformats.org/officeDocument/2006/relationships/tags" Target="../tags/tag13.xml"/><Relationship Id="rId71" Type="http://schemas.openxmlformats.org/officeDocument/2006/relationships/tags" Target="../tags/tag77.xml"/><Relationship Id="rId92" Type="http://schemas.openxmlformats.org/officeDocument/2006/relationships/tags" Target="../tags/tag98.xml"/><Relationship Id="rId2" Type="http://schemas.openxmlformats.org/officeDocument/2006/relationships/tags" Target="../tags/tag8.xml"/><Relationship Id="rId29" Type="http://schemas.openxmlformats.org/officeDocument/2006/relationships/tags" Target="../tags/tag35.xml"/><Relationship Id="rId24" Type="http://schemas.openxmlformats.org/officeDocument/2006/relationships/tags" Target="../tags/tag30.xml"/><Relationship Id="rId40" Type="http://schemas.openxmlformats.org/officeDocument/2006/relationships/tags" Target="../tags/tag46.xml"/><Relationship Id="rId45" Type="http://schemas.openxmlformats.org/officeDocument/2006/relationships/tags" Target="../tags/tag51.xml"/><Relationship Id="rId66" Type="http://schemas.openxmlformats.org/officeDocument/2006/relationships/tags" Target="../tags/tag72.xml"/><Relationship Id="rId87" Type="http://schemas.openxmlformats.org/officeDocument/2006/relationships/tags" Target="../tags/tag93.xml"/><Relationship Id="rId110" Type="http://schemas.openxmlformats.org/officeDocument/2006/relationships/tags" Target="../tags/tag116.xml"/><Relationship Id="rId115" Type="http://schemas.openxmlformats.org/officeDocument/2006/relationships/image" Target="../media/image1.emf"/><Relationship Id="rId61" Type="http://schemas.openxmlformats.org/officeDocument/2006/relationships/tags" Target="../tags/tag67.xml"/><Relationship Id="rId82" Type="http://schemas.openxmlformats.org/officeDocument/2006/relationships/tags" Target="../tags/tag88.xml"/><Relationship Id="rId19" Type="http://schemas.openxmlformats.org/officeDocument/2006/relationships/tags" Target="../tags/tag25.xml"/><Relationship Id="rId14" Type="http://schemas.openxmlformats.org/officeDocument/2006/relationships/tags" Target="../tags/tag20.xml"/><Relationship Id="rId30" Type="http://schemas.openxmlformats.org/officeDocument/2006/relationships/tags" Target="../tags/tag36.xml"/><Relationship Id="rId35" Type="http://schemas.openxmlformats.org/officeDocument/2006/relationships/tags" Target="../tags/tag41.xml"/><Relationship Id="rId56" Type="http://schemas.openxmlformats.org/officeDocument/2006/relationships/tags" Target="../tags/tag62.xml"/><Relationship Id="rId77" Type="http://schemas.openxmlformats.org/officeDocument/2006/relationships/tags" Target="../tags/tag83.xml"/><Relationship Id="rId100" Type="http://schemas.openxmlformats.org/officeDocument/2006/relationships/tags" Target="../tags/tag106.xml"/><Relationship Id="rId105" Type="http://schemas.openxmlformats.org/officeDocument/2006/relationships/tags" Target="../tags/tag111.xml"/><Relationship Id="rId8" Type="http://schemas.openxmlformats.org/officeDocument/2006/relationships/tags" Target="../tags/tag14.xml"/><Relationship Id="rId51" Type="http://schemas.openxmlformats.org/officeDocument/2006/relationships/tags" Target="../tags/tag57.xml"/><Relationship Id="rId72" Type="http://schemas.openxmlformats.org/officeDocument/2006/relationships/tags" Target="../tags/tag78.xml"/><Relationship Id="rId93" Type="http://schemas.openxmlformats.org/officeDocument/2006/relationships/tags" Target="../tags/tag99.xml"/><Relationship Id="rId98" Type="http://schemas.openxmlformats.org/officeDocument/2006/relationships/tags" Target="../tags/tag104.xml"/><Relationship Id="rId3" Type="http://schemas.openxmlformats.org/officeDocument/2006/relationships/tags" Target="../tags/tag9.xml"/><Relationship Id="rId25" Type="http://schemas.openxmlformats.org/officeDocument/2006/relationships/tags" Target="../tags/tag31.xml"/><Relationship Id="rId46" Type="http://schemas.openxmlformats.org/officeDocument/2006/relationships/tags" Target="../tags/tag52.xml"/><Relationship Id="rId67" Type="http://schemas.openxmlformats.org/officeDocument/2006/relationships/tags" Target="../tags/tag73.xml"/><Relationship Id="rId116" Type="http://schemas.openxmlformats.org/officeDocument/2006/relationships/chart" Target="../charts/chart1.xml"/><Relationship Id="rId20" Type="http://schemas.openxmlformats.org/officeDocument/2006/relationships/tags" Target="../tags/tag26.xml"/><Relationship Id="rId41" Type="http://schemas.openxmlformats.org/officeDocument/2006/relationships/tags" Target="../tags/tag47.xml"/><Relationship Id="rId62" Type="http://schemas.openxmlformats.org/officeDocument/2006/relationships/tags" Target="../tags/tag68.xml"/><Relationship Id="rId83" Type="http://schemas.openxmlformats.org/officeDocument/2006/relationships/tags" Target="../tags/tag89.xml"/><Relationship Id="rId88" Type="http://schemas.openxmlformats.org/officeDocument/2006/relationships/tags" Target="../tags/tag94.xml"/><Relationship Id="rId111" Type="http://schemas.openxmlformats.org/officeDocument/2006/relationships/tags" Target="../tags/tag117.xml"/><Relationship Id="rId15" Type="http://schemas.openxmlformats.org/officeDocument/2006/relationships/tags" Target="../tags/tag21.xml"/><Relationship Id="rId36" Type="http://schemas.openxmlformats.org/officeDocument/2006/relationships/tags" Target="../tags/tag42.xml"/><Relationship Id="rId57" Type="http://schemas.openxmlformats.org/officeDocument/2006/relationships/tags" Target="../tags/tag63.xml"/><Relationship Id="rId106" Type="http://schemas.openxmlformats.org/officeDocument/2006/relationships/tags" Target="../tags/tag11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tags" Target="../tags/tag118.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oleObject" Target="../embeddings/oleObject8.bin"/><Relationship Id="rId7"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119.xml"/><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6.jpg"/><Relationship Id="rId4" Type="http://schemas.openxmlformats.org/officeDocument/2006/relationships/image" Target="../media/image1.emf"/><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DB0E2CA7-C0BE-CA34-7A83-D5EA282A4FA8}"/>
              </a:ext>
            </a:extLst>
          </p:cNvPr>
          <p:cNvGraphicFramePr>
            <a:graphicFrameLocks noChangeAspect="1"/>
          </p:cNvGraphicFramePr>
          <p:nvPr>
            <p:custDataLst>
              <p:tags r:id="rId1"/>
            </p:custDataLst>
            <p:extLst>
              <p:ext uri="{D42A27DB-BD31-4B8C-83A1-F6EECF244321}">
                <p14:modId xmlns:p14="http://schemas.microsoft.com/office/powerpoint/2010/main" val="2628924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Content Placeholder 5" descr="A close-up of a wall&#10;&#10;Description automatically generated">
            <a:extLst>
              <a:ext uri="{FF2B5EF4-FFF2-40B4-BE49-F238E27FC236}">
                <a16:creationId xmlns:a16="http://schemas.microsoft.com/office/drawing/2014/main" id="{5EC06E0B-1695-72E2-B19D-8B6E224309E4}"/>
              </a:ext>
            </a:extLst>
          </p:cNvPr>
          <p:cNvPicPr>
            <a:picLocks noGrp="1" noChangeAspect="1"/>
          </p:cNvPicPr>
          <p:nvPr>
            <p:ph idx="1"/>
          </p:nvPr>
        </p:nvPicPr>
        <p:blipFill>
          <a:blip r:embed="rId5">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tretch>
            <a:fillRect/>
          </a:stretch>
        </p:blipFill>
        <p:spPr>
          <a:xfrm>
            <a:off x="5536" y="0"/>
            <a:ext cx="12186463" cy="6858000"/>
          </a:xfrm>
        </p:spPr>
      </p:pic>
      <p:sp>
        <p:nvSpPr>
          <p:cNvPr id="7" name="TextBox 6">
            <a:extLst>
              <a:ext uri="{FF2B5EF4-FFF2-40B4-BE49-F238E27FC236}">
                <a16:creationId xmlns:a16="http://schemas.microsoft.com/office/drawing/2014/main" id="{388445A3-66D5-D7C9-FD4F-8815AE10D57C}"/>
              </a:ext>
            </a:extLst>
          </p:cNvPr>
          <p:cNvSpPr txBox="1"/>
          <p:nvPr/>
        </p:nvSpPr>
        <p:spPr>
          <a:xfrm>
            <a:off x="7130142" y="914401"/>
            <a:ext cx="5595258" cy="2862322"/>
          </a:xfrm>
          <a:prstGeom prst="rect">
            <a:avLst/>
          </a:prstGeom>
          <a:noFill/>
        </p:spPr>
        <p:txBody>
          <a:bodyPr wrap="square" rtlCol="0">
            <a:spAutoFit/>
          </a:bodyPr>
          <a:lstStyle/>
          <a:p>
            <a:r>
              <a:rPr lang="en-US" sz="6000" dirty="0">
                <a:solidFill>
                  <a:srgbClr val="BCA554"/>
                </a:solidFill>
                <a:latin typeface="Abadi" panose="020B0604020104020204" pitchFamily="34" charset="0"/>
              </a:rPr>
              <a:t>Data</a:t>
            </a:r>
          </a:p>
          <a:p>
            <a:r>
              <a:rPr lang="en-US" sz="6000" dirty="0">
                <a:solidFill>
                  <a:srgbClr val="BCA554"/>
                </a:solidFill>
                <a:latin typeface="Abadi" panose="020B0604020104020204" pitchFamily="34" charset="0"/>
              </a:rPr>
              <a:t>Storyboarding</a:t>
            </a:r>
          </a:p>
          <a:p>
            <a:r>
              <a:rPr lang="en-US" sz="6000" dirty="0">
                <a:solidFill>
                  <a:srgbClr val="BCA554"/>
                </a:solidFill>
                <a:latin typeface="Abadi" panose="020B0604020104020204" pitchFamily="34" charset="0"/>
              </a:rPr>
              <a:t>101</a:t>
            </a:r>
            <a:endParaRPr lang="en-NG" sz="6000" dirty="0">
              <a:solidFill>
                <a:srgbClr val="BCA554"/>
              </a:solidFill>
              <a:latin typeface="Abadi" panose="020B0604020104020204" pitchFamily="34" charset="0"/>
            </a:endParaRPr>
          </a:p>
        </p:txBody>
      </p:sp>
      <p:sp>
        <p:nvSpPr>
          <p:cNvPr id="9" name="TextBox 8">
            <a:extLst>
              <a:ext uri="{FF2B5EF4-FFF2-40B4-BE49-F238E27FC236}">
                <a16:creationId xmlns:a16="http://schemas.microsoft.com/office/drawing/2014/main" id="{BF6314E7-470C-749E-2323-AE7C8D87616F}"/>
              </a:ext>
            </a:extLst>
          </p:cNvPr>
          <p:cNvSpPr txBox="1"/>
          <p:nvPr/>
        </p:nvSpPr>
        <p:spPr>
          <a:xfrm>
            <a:off x="7130142" y="4691124"/>
            <a:ext cx="5595258" cy="923330"/>
          </a:xfrm>
          <a:prstGeom prst="rect">
            <a:avLst/>
          </a:prstGeom>
          <a:noFill/>
        </p:spPr>
        <p:txBody>
          <a:bodyPr wrap="square" rtlCol="0">
            <a:spAutoFit/>
          </a:bodyPr>
          <a:lstStyle/>
          <a:p>
            <a:r>
              <a:rPr lang="en-US" sz="5400" dirty="0">
                <a:solidFill>
                  <a:schemeClr val="bg1"/>
                </a:solidFill>
                <a:latin typeface="Aldhabi" panose="01000000000000000000" pitchFamily="2" charset="-78"/>
                <a:cs typeface="Aldhabi" panose="01000000000000000000" pitchFamily="2" charset="-78"/>
              </a:rPr>
              <a:t>A Telco case</a:t>
            </a:r>
            <a:endParaRPr lang="en-NG" sz="5400" dirty="0">
              <a:solidFill>
                <a:schemeClr val="bg1"/>
              </a:solidFill>
              <a:latin typeface="Aldhabi" panose="01000000000000000000" pitchFamily="2" charset="-78"/>
              <a:cs typeface="Aldhabi" panose="01000000000000000000" pitchFamily="2" charset="-78"/>
            </a:endParaRPr>
          </a:p>
        </p:txBody>
      </p:sp>
      <p:cxnSp>
        <p:nvCxnSpPr>
          <p:cNvPr id="10" name="Connector: Elbow 9">
            <a:extLst>
              <a:ext uri="{FF2B5EF4-FFF2-40B4-BE49-F238E27FC236}">
                <a16:creationId xmlns:a16="http://schemas.microsoft.com/office/drawing/2014/main" id="{45C51897-E8E0-D2CC-4B71-2FCACF55845C}"/>
              </a:ext>
            </a:extLst>
          </p:cNvPr>
          <p:cNvCxnSpPr>
            <a:cxnSpLocks/>
          </p:cNvCxnSpPr>
          <p:nvPr/>
        </p:nvCxnSpPr>
        <p:spPr>
          <a:xfrm>
            <a:off x="11402176" y="6551704"/>
            <a:ext cx="701566" cy="252046"/>
          </a:xfrm>
          <a:prstGeom prst="bentConnector3">
            <a:avLst/>
          </a:prstGeom>
          <a:noFill/>
          <a:ln w="28575" cap="flat" cmpd="sng" algn="ctr">
            <a:solidFill>
              <a:srgbClr val="BCA554"/>
            </a:solidFill>
            <a:prstDash val="solid"/>
          </a:ln>
          <a:effectLst/>
        </p:spPr>
      </p:cxnSp>
      <p:sp>
        <p:nvSpPr>
          <p:cNvPr id="11" name="Google Shape;125;p3">
            <a:extLst>
              <a:ext uri="{FF2B5EF4-FFF2-40B4-BE49-F238E27FC236}">
                <a16:creationId xmlns:a16="http://schemas.microsoft.com/office/drawing/2014/main" id="{1DB7E6E7-FB76-097A-D529-139FE41AED12}"/>
              </a:ext>
            </a:extLst>
          </p:cNvPr>
          <p:cNvSpPr txBox="1"/>
          <p:nvPr/>
        </p:nvSpPr>
        <p:spPr>
          <a:xfrm>
            <a:off x="9596284" y="6543823"/>
            <a:ext cx="2083484" cy="307736"/>
          </a:xfrm>
          <a:prstGeom prst="rect">
            <a:avLst/>
          </a:prstGeom>
          <a:noFill/>
          <a:ln>
            <a:noFill/>
          </a:ln>
        </p:spPr>
        <p:txBody>
          <a:bodyPr spcFirstLastPara="1" wrap="square" lIns="91425" tIns="45700" rIns="91425" bIns="45700" anchor="t" anchorCtr="0">
            <a:spAutoFit/>
          </a:bodyPr>
          <a:lstStyle/>
          <a:p>
            <a:pPr algn="r">
              <a:buClr>
                <a:srgbClr val="000000"/>
              </a:buClr>
              <a:buFont typeface="Arial"/>
              <a:buNone/>
            </a:pPr>
            <a:r>
              <a:rPr lang="en-US" sz="1400" kern="0" dirty="0">
                <a:solidFill>
                  <a:schemeClr val="bg2">
                    <a:lumMod val="75000"/>
                  </a:schemeClr>
                </a:solidFill>
                <a:ea typeface="Calibri"/>
                <a:cs typeface="Calibri"/>
                <a:sym typeface="Calibri"/>
              </a:rPr>
              <a:t> Mary E. Akhaine</a:t>
            </a:r>
            <a:endParaRPr sz="1400" kern="0" dirty="0">
              <a:solidFill>
                <a:schemeClr val="bg2">
                  <a:lumMod val="75000"/>
                </a:schemeClr>
              </a:solidFill>
              <a:ea typeface="Calibri"/>
              <a:cs typeface="Calibri"/>
              <a:sym typeface="Calibri"/>
            </a:endParaRPr>
          </a:p>
        </p:txBody>
      </p:sp>
    </p:spTree>
    <p:extLst>
      <p:ext uri="{BB962C8B-B14F-4D97-AF65-F5344CB8AC3E}">
        <p14:creationId xmlns:p14="http://schemas.microsoft.com/office/powerpoint/2010/main" val="214121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4F661D82-324C-DD55-70B8-C8EBC3B30768}"/>
              </a:ext>
            </a:extLst>
          </p:cNvPr>
          <p:cNvGraphicFramePr>
            <a:graphicFrameLocks noChangeAspect="1"/>
          </p:cNvGraphicFramePr>
          <p:nvPr>
            <p:custDataLst>
              <p:tags r:id="rId1"/>
            </p:custDataLst>
            <p:extLst>
              <p:ext uri="{D42A27DB-BD31-4B8C-83A1-F6EECF244321}">
                <p14:modId xmlns:p14="http://schemas.microsoft.com/office/powerpoint/2010/main" val="6646266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2" name="Content Placeholder 5" descr="A close-up of a wall&#10;&#10;Description automatically generated">
            <a:extLst>
              <a:ext uri="{FF2B5EF4-FFF2-40B4-BE49-F238E27FC236}">
                <a16:creationId xmlns:a16="http://schemas.microsoft.com/office/drawing/2014/main" id="{C77A8C3C-7F70-D6D5-0A4E-8F569AED2381}"/>
              </a:ext>
            </a:extLst>
          </p:cNvPr>
          <p:cNvPicPr>
            <a:picLocks noChangeAspect="1"/>
          </p:cNvPicPr>
          <p:nvPr/>
        </p:nvPicPr>
        <p:blipFill>
          <a:blip r:embed="rId5">
            <a:alphaModFix amt="10000"/>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tretch>
            <a:fillRect/>
          </a:stretch>
        </p:blipFill>
        <p:spPr>
          <a:xfrm>
            <a:off x="5536" y="0"/>
            <a:ext cx="12186463" cy="6858000"/>
          </a:xfrm>
          <a:prstGeom prst="rect">
            <a:avLst/>
          </a:prstGeom>
        </p:spPr>
      </p:pic>
      <p:sp>
        <p:nvSpPr>
          <p:cNvPr id="2" name="Title 1">
            <a:extLst>
              <a:ext uri="{FF2B5EF4-FFF2-40B4-BE49-F238E27FC236}">
                <a16:creationId xmlns:a16="http://schemas.microsoft.com/office/drawing/2014/main" id="{43219913-7629-6159-C2F2-896DFAB50CEE}"/>
              </a:ext>
            </a:extLst>
          </p:cNvPr>
          <p:cNvSpPr>
            <a:spLocks noGrp="1"/>
          </p:cNvSpPr>
          <p:nvPr>
            <p:ph type="title"/>
          </p:nvPr>
        </p:nvSpPr>
        <p:spPr>
          <a:xfrm>
            <a:off x="326573" y="308026"/>
            <a:ext cx="10515600" cy="858983"/>
          </a:xfrm>
        </p:spPr>
        <p:txBody>
          <a:bodyPr vert="horz">
            <a:normAutofit/>
          </a:bodyPr>
          <a:lstStyle/>
          <a:p>
            <a:r>
              <a:rPr lang="en-GB" sz="4000" dirty="0">
                <a:latin typeface="Abadi" panose="020B0604020104020204" pitchFamily="34" charset="0"/>
              </a:rPr>
              <a:t>Why Data Storyboarding?</a:t>
            </a:r>
          </a:p>
        </p:txBody>
      </p:sp>
      <p:sp>
        <p:nvSpPr>
          <p:cNvPr id="3" name="Content Placeholder 2">
            <a:extLst>
              <a:ext uri="{FF2B5EF4-FFF2-40B4-BE49-F238E27FC236}">
                <a16:creationId xmlns:a16="http://schemas.microsoft.com/office/drawing/2014/main" id="{307C515F-C99C-6AC1-EE8A-51997786B214}"/>
              </a:ext>
            </a:extLst>
          </p:cNvPr>
          <p:cNvSpPr>
            <a:spLocks noGrp="1"/>
          </p:cNvSpPr>
          <p:nvPr>
            <p:ph idx="1"/>
          </p:nvPr>
        </p:nvSpPr>
        <p:spPr>
          <a:xfrm>
            <a:off x="838200" y="1621974"/>
            <a:ext cx="10515600" cy="4724398"/>
          </a:xfrm>
        </p:spPr>
        <p:txBody>
          <a:bodyPr>
            <a:normAutofit fontScale="92500" lnSpcReduction="20000"/>
          </a:bodyPr>
          <a:lstStyle/>
          <a:p>
            <a:r>
              <a:rPr lang="en-GB" sz="3200" dirty="0"/>
              <a:t>You go beyond just numbers and make the data easier to understand</a:t>
            </a:r>
          </a:p>
          <a:p>
            <a:endParaRPr lang="en-GB" sz="3200" dirty="0"/>
          </a:p>
          <a:p>
            <a:r>
              <a:rPr lang="en-GB" sz="3200" dirty="0"/>
              <a:t>Data storyboarding helps your audience better understand the message you are trying to convey with data.</a:t>
            </a:r>
          </a:p>
          <a:p>
            <a:endParaRPr lang="en-GB" sz="3200" dirty="0"/>
          </a:p>
          <a:p>
            <a:r>
              <a:rPr lang="en-GB" sz="3200" dirty="0"/>
              <a:t>It sparks an interesting conversation which could lead to useful insights </a:t>
            </a:r>
          </a:p>
          <a:p>
            <a:endParaRPr lang="en-GB" sz="3200" dirty="0"/>
          </a:p>
          <a:p>
            <a:r>
              <a:rPr lang="en-GB" sz="3200" dirty="0"/>
              <a:t>You’re more conscious about using the right tools and visualization styles so you’re message is adequately conveyed</a:t>
            </a:r>
          </a:p>
        </p:txBody>
      </p:sp>
      <p:cxnSp>
        <p:nvCxnSpPr>
          <p:cNvPr id="16" name="Straight Connector 15">
            <a:extLst>
              <a:ext uri="{FF2B5EF4-FFF2-40B4-BE49-F238E27FC236}">
                <a16:creationId xmlns:a16="http://schemas.microsoft.com/office/drawing/2014/main" id="{3ACAA179-7D6D-C96C-FFEC-042C1BAC070F}"/>
              </a:ext>
            </a:extLst>
          </p:cNvPr>
          <p:cNvCxnSpPr/>
          <p:nvPr/>
        </p:nvCxnSpPr>
        <p:spPr>
          <a:xfrm>
            <a:off x="391886" y="1051006"/>
            <a:ext cx="5856514" cy="0"/>
          </a:xfrm>
          <a:prstGeom prst="line">
            <a:avLst/>
          </a:prstGeom>
          <a:ln w="28575">
            <a:solidFill>
              <a:srgbClr val="BCA554"/>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4D97228E-DA0E-5A52-B35A-C4E4CC438F7D}"/>
              </a:ext>
            </a:extLst>
          </p:cNvPr>
          <p:cNvCxnSpPr>
            <a:cxnSpLocks/>
          </p:cNvCxnSpPr>
          <p:nvPr/>
        </p:nvCxnSpPr>
        <p:spPr>
          <a:xfrm>
            <a:off x="11402176" y="6551704"/>
            <a:ext cx="701566" cy="252046"/>
          </a:xfrm>
          <a:prstGeom prst="bentConnector3">
            <a:avLst/>
          </a:prstGeom>
          <a:noFill/>
          <a:ln w="28575" cap="flat" cmpd="sng" algn="ctr">
            <a:solidFill>
              <a:srgbClr val="BCA554"/>
            </a:solidFill>
            <a:prstDash val="solid"/>
          </a:ln>
          <a:effectLst/>
        </p:spPr>
      </p:cxnSp>
      <p:sp>
        <p:nvSpPr>
          <p:cNvPr id="24" name="Google Shape;124;p3">
            <a:extLst>
              <a:ext uri="{FF2B5EF4-FFF2-40B4-BE49-F238E27FC236}">
                <a16:creationId xmlns:a16="http://schemas.microsoft.com/office/drawing/2014/main" id="{DED91822-AFF4-5394-BEC1-C4F88FDEA3D3}"/>
              </a:ext>
            </a:extLst>
          </p:cNvPr>
          <p:cNvSpPr txBox="1"/>
          <p:nvPr/>
        </p:nvSpPr>
        <p:spPr>
          <a:xfrm>
            <a:off x="11772899" y="6492875"/>
            <a:ext cx="840581" cy="338514"/>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1600" b="1" kern="0" dirty="0">
                <a:solidFill>
                  <a:schemeClr val="bg2">
                    <a:lumMod val="75000"/>
                  </a:schemeClr>
                </a:solidFill>
                <a:ea typeface="Calibri"/>
                <a:cs typeface="Calibri"/>
                <a:sym typeface="Calibri"/>
              </a:rPr>
              <a:t>1</a:t>
            </a:r>
            <a:endParaRPr sz="1400" kern="0" dirty="0">
              <a:solidFill>
                <a:schemeClr val="bg2">
                  <a:lumMod val="75000"/>
                </a:schemeClr>
              </a:solidFill>
              <a:latin typeface="Arial"/>
              <a:cs typeface="Arial"/>
              <a:sym typeface="Arial"/>
            </a:endParaRPr>
          </a:p>
        </p:txBody>
      </p:sp>
      <p:sp>
        <p:nvSpPr>
          <p:cNvPr id="25" name="Google Shape;125;p3">
            <a:extLst>
              <a:ext uri="{FF2B5EF4-FFF2-40B4-BE49-F238E27FC236}">
                <a16:creationId xmlns:a16="http://schemas.microsoft.com/office/drawing/2014/main" id="{F0508A82-C0C0-E8A0-4CF1-C7E0EF402DAA}"/>
              </a:ext>
            </a:extLst>
          </p:cNvPr>
          <p:cNvSpPr txBox="1"/>
          <p:nvPr/>
        </p:nvSpPr>
        <p:spPr>
          <a:xfrm>
            <a:off x="9596284" y="6543823"/>
            <a:ext cx="2083484" cy="307736"/>
          </a:xfrm>
          <a:prstGeom prst="rect">
            <a:avLst/>
          </a:prstGeom>
          <a:noFill/>
          <a:ln>
            <a:noFill/>
          </a:ln>
        </p:spPr>
        <p:txBody>
          <a:bodyPr spcFirstLastPara="1" wrap="square" lIns="91425" tIns="45700" rIns="91425" bIns="45700" anchor="t" anchorCtr="0">
            <a:spAutoFit/>
          </a:bodyPr>
          <a:lstStyle/>
          <a:p>
            <a:pPr algn="r">
              <a:buClr>
                <a:srgbClr val="000000"/>
              </a:buClr>
              <a:buFont typeface="Arial"/>
              <a:buNone/>
            </a:pPr>
            <a:r>
              <a:rPr lang="en-US" sz="1400" kern="0" dirty="0">
                <a:solidFill>
                  <a:schemeClr val="bg2">
                    <a:lumMod val="75000"/>
                  </a:schemeClr>
                </a:solidFill>
                <a:ea typeface="Calibri"/>
                <a:cs typeface="Calibri"/>
                <a:sym typeface="Calibri"/>
              </a:rPr>
              <a:t>Data Storyboarding 101</a:t>
            </a:r>
            <a:endParaRPr sz="1400" kern="0" dirty="0">
              <a:solidFill>
                <a:schemeClr val="bg2">
                  <a:lumMod val="75000"/>
                </a:schemeClr>
              </a:solidFill>
              <a:ea typeface="Calibri"/>
              <a:cs typeface="Calibri"/>
              <a:sym typeface="Calibri"/>
            </a:endParaRPr>
          </a:p>
        </p:txBody>
      </p:sp>
    </p:spTree>
    <p:extLst>
      <p:ext uri="{BB962C8B-B14F-4D97-AF65-F5344CB8AC3E}">
        <p14:creationId xmlns:p14="http://schemas.microsoft.com/office/powerpoint/2010/main" val="4290781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8372412-BCF4-C8EA-1613-E2CB8BFBDBF4}"/>
              </a:ext>
            </a:extLst>
          </p:cNvPr>
          <p:cNvGraphicFramePr>
            <a:graphicFrameLocks noChangeAspect="1"/>
          </p:cNvGraphicFramePr>
          <p:nvPr>
            <p:custDataLst>
              <p:tags r:id="rId1"/>
            </p:custDataLst>
            <p:extLst>
              <p:ext uri="{D42A27DB-BD31-4B8C-83A1-F6EECF244321}">
                <p14:modId xmlns:p14="http://schemas.microsoft.com/office/powerpoint/2010/main" val="29901817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8" name="Content Placeholder 5" descr="A close-up of a wall&#10;&#10;Description automatically generated">
            <a:extLst>
              <a:ext uri="{FF2B5EF4-FFF2-40B4-BE49-F238E27FC236}">
                <a16:creationId xmlns:a16="http://schemas.microsoft.com/office/drawing/2014/main" id="{0AF53982-5BD9-8B51-0D20-304311F5AA19}"/>
              </a:ext>
            </a:extLst>
          </p:cNvPr>
          <p:cNvPicPr>
            <a:picLocks noChangeAspect="1"/>
          </p:cNvPicPr>
          <p:nvPr/>
        </p:nvPicPr>
        <p:blipFill>
          <a:blip r:embed="rId5">
            <a:alphaModFix amt="10000"/>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tretch>
            <a:fillRect/>
          </a:stretch>
        </p:blipFill>
        <p:spPr>
          <a:xfrm>
            <a:off x="5536" y="0"/>
            <a:ext cx="12186463" cy="6858000"/>
          </a:xfrm>
          <a:prstGeom prst="rect">
            <a:avLst/>
          </a:prstGeom>
        </p:spPr>
      </p:pic>
      <p:sp>
        <p:nvSpPr>
          <p:cNvPr id="26" name="Google Shape;124;p3">
            <a:extLst>
              <a:ext uri="{FF2B5EF4-FFF2-40B4-BE49-F238E27FC236}">
                <a16:creationId xmlns:a16="http://schemas.microsoft.com/office/drawing/2014/main" id="{8E4DBDCD-0BC0-E2F2-CE4D-7C64D4204FAF}"/>
              </a:ext>
            </a:extLst>
          </p:cNvPr>
          <p:cNvSpPr txBox="1"/>
          <p:nvPr/>
        </p:nvSpPr>
        <p:spPr>
          <a:xfrm>
            <a:off x="11772899" y="6492875"/>
            <a:ext cx="840581" cy="338514"/>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1600" b="1" kern="0" dirty="0">
                <a:solidFill>
                  <a:schemeClr val="bg2">
                    <a:lumMod val="75000"/>
                  </a:schemeClr>
                </a:solidFill>
                <a:ea typeface="Calibri"/>
                <a:cs typeface="Calibri"/>
                <a:sym typeface="Calibri"/>
              </a:rPr>
              <a:t>2</a:t>
            </a:r>
            <a:endParaRPr sz="1400" kern="0" dirty="0">
              <a:solidFill>
                <a:schemeClr val="bg2">
                  <a:lumMod val="75000"/>
                </a:schemeClr>
              </a:solidFill>
              <a:latin typeface="Arial"/>
              <a:cs typeface="Arial"/>
              <a:sym typeface="Arial"/>
            </a:endParaRPr>
          </a:p>
        </p:txBody>
      </p:sp>
      <p:sp>
        <p:nvSpPr>
          <p:cNvPr id="12" name="Title 1">
            <a:extLst>
              <a:ext uri="{FF2B5EF4-FFF2-40B4-BE49-F238E27FC236}">
                <a16:creationId xmlns:a16="http://schemas.microsoft.com/office/drawing/2014/main" id="{F638251D-AA26-29D3-1B49-AD3D70397ACD}"/>
              </a:ext>
            </a:extLst>
          </p:cNvPr>
          <p:cNvSpPr txBox="1">
            <a:spLocks/>
          </p:cNvSpPr>
          <p:nvPr/>
        </p:nvSpPr>
        <p:spPr>
          <a:xfrm>
            <a:off x="386080" y="1360714"/>
            <a:ext cx="5394960" cy="2408645"/>
          </a:xfrm>
          <a:prstGeom prst="rect">
            <a:avLst/>
          </a:prstGeom>
          <a:solidFill>
            <a:schemeClr val="bg1"/>
          </a:solidFill>
          <a:ln>
            <a:noFill/>
            <a:prstDash val="lgDashDotDot"/>
          </a:ln>
          <a:effectLst>
            <a:glow rad="139700">
              <a:schemeClr val="accent3">
                <a:satMod val="175000"/>
                <a:alpha val="40000"/>
              </a:schemeClr>
            </a:glo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BCA554"/>
                </a:solidFill>
              </a:rPr>
              <a:t>Audience</a:t>
            </a:r>
          </a:p>
          <a:p>
            <a:pPr algn="l"/>
            <a:endParaRPr lang="en-US" sz="2800" dirty="0"/>
          </a:p>
          <a:p>
            <a:pPr algn="l"/>
            <a:r>
              <a:rPr lang="en-US" sz="2800" dirty="0"/>
              <a:t>Who are you presenting your data to? And what extent of detail would they want to see?</a:t>
            </a:r>
          </a:p>
        </p:txBody>
      </p:sp>
      <p:sp>
        <p:nvSpPr>
          <p:cNvPr id="20" name="Title 1">
            <a:extLst>
              <a:ext uri="{FF2B5EF4-FFF2-40B4-BE49-F238E27FC236}">
                <a16:creationId xmlns:a16="http://schemas.microsoft.com/office/drawing/2014/main" id="{D92D3234-3F5B-D6F2-59BC-E86ED3D1B1A5}"/>
              </a:ext>
            </a:extLst>
          </p:cNvPr>
          <p:cNvSpPr txBox="1">
            <a:spLocks/>
          </p:cNvSpPr>
          <p:nvPr/>
        </p:nvSpPr>
        <p:spPr>
          <a:xfrm>
            <a:off x="326573" y="308026"/>
            <a:ext cx="10515600" cy="8589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Abadi" panose="020B0604020104020204" pitchFamily="34" charset="0"/>
              </a:rPr>
              <a:t>Elements of data storyboarding</a:t>
            </a:r>
          </a:p>
        </p:txBody>
      </p:sp>
      <p:cxnSp>
        <p:nvCxnSpPr>
          <p:cNvPr id="21" name="Straight Connector 20">
            <a:extLst>
              <a:ext uri="{FF2B5EF4-FFF2-40B4-BE49-F238E27FC236}">
                <a16:creationId xmlns:a16="http://schemas.microsoft.com/office/drawing/2014/main" id="{E3CB1BA3-22DD-CE2C-6894-84631EB21EF8}"/>
              </a:ext>
            </a:extLst>
          </p:cNvPr>
          <p:cNvCxnSpPr/>
          <p:nvPr/>
        </p:nvCxnSpPr>
        <p:spPr>
          <a:xfrm>
            <a:off x="391886" y="1051006"/>
            <a:ext cx="5856514" cy="0"/>
          </a:xfrm>
          <a:prstGeom prst="line">
            <a:avLst/>
          </a:prstGeom>
          <a:ln w="28575">
            <a:solidFill>
              <a:srgbClr val="BCA554"/>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E36A680F-DEAF-D33F-73DE-F98564D18970}"/>
              </a:ext>
            </a:extLst>
          </p:cNvPr>
          <p:cNvSpPr txBox="1">
            <a:spLocks/>
          </p:cNvSpPr>
          <p:nvPr/>
        </p:nvSpPr>
        <p:spPr>
          <a:xfrm>
            <a:off x="6410960" y="1360714"/>
            <a:ext cx="5394960" cy="2408645"/>
          </a:xfrm>
          <a:prstGeom prst="rect">
            <a:avLst/>
          </a:prstGeom>
          <a:solidFill>
            <a:schemeClr val="bg1"/>
          </a:solidFill>
          <a:ln>
            <a:noFill/>
            <a:prstDash val="lgDashDotDot"/>
          </a:ln>
          <a:effectLst>
            <a:glow rad="139700">
              <a:schemeClr val="accent3">
                <a:satMod val="175000"/>
                <a:alpha val="40000"/>
              </a:schemeClr>
            </a:glo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BCA554"/>
                </a:solidFill>
              </a:rPr>
              <a:t>Objective</a:t>
            </a:r>
          </a:p>
          <a:p>
            <a:pPr algn="l"/>
            <a:endParaRPr lang="en-US" sz="2800" dirty="0"/>
          </a:p>
          <a:p>
            <a:pPr algn="l"/>
            <a:r>
              <a:rPr lang="en-US" sz="2800" dirty="0"/>
              <a:t>What message do you want to pass? And what action do you want your audience to take after?</a:t>
            </a:r>
          </a:p>
        </p:txBody>
      </p:sp>
      <p:sp>
        <p:nvSpPr>
          <p:cNvPr id="23" name="Title 1">
            <a:extLst>
              <a:ext uri="{FF2B5EF4-FFF2-40B4-BE49-F238E27FC236}">
                <a16:creationId xmlns:a16="http://schemas.microsoft.com/office/drawing/2014/main" id="{C6FB2BED-B450-B7AD-47F5-834F649FE612}"/>
              </a:ext>
            </a:extLst>
          </p:cNvPr>
          <p:cNvSpPr txBox="1">
            <a:spLocks/>
          </p:cNvSpPr>
          <p:nvPr/>
        </p:nvSpPr>
        <p:spPr>
          <a:xfrm>
            <a:off x="386080" y="4180114"/>
            <a:ext cx="5394960" cy="2408645"/>
          </a:xfrm>
          <a:prstGeom prst="rect">
            <a:avLst/>
          </a:prstGeom>
          <a:solidFill>
            <a:schemeClr val="bg1"/>
          </a:solidFill>
          <a:ln>
            <a:noFill/>
            <a:prstDash val="lgDashDotDot"/>
          </a:ln>
          <a:effectLst>
            <a:glow rad="139700">
              <a:schemeClr val="accent3">
                <a:satMod val="175000"/>
                <a:alpha val="40000"/>
              </a:schemeClr>
            </a:glo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BCA554"/>
                </a:solidFill>
              </a:rPr>
              <a:t>Required Data</a:t>
            </a:r>
          </a:p>
          <a:p>
            <a:pPr algn="l"/>
            <a:endParaRPr lang="en-US" sz="2800" dirty="0"/>
          </a:p>
          <a:p>
            <a:pPr algn="l"/>
            <a:r>
              <a:rPr lang="en-US" sz="2800" dirty="0"/>
              <a:t>What datasets do you need to convey the message? Is it accurate and relevant?</a:t>
            </a:r>
          </a:p>
        </p:txBody>
      </p:sp>
      <p:cxnSp>
        <p:nvCxnSpPr>
          <p:cNvPr id="25" name="Connector: Elbow 24">
            <a:extLst>
              <a:ext uri="{FF2B5EF4-FFF2-40B4-BE49-F238E27FC236}">
                <a16:creationId xmlns:a16="http://schemas.microsoft.com/office/drawing/2014/main" id="{3368A903-C196-6A1B-5C70-1A897E6483D5}"/>
              </a:ext>
            </a:extLst>
          </p:cNvPr>
          <p:cNvCxnSpPr>
            <a:cxnSpLocks/>
          </p:cNvCxnSpPr>
          <p:nvPr/>
        </p:nvCxnSpPr>
        <p:spPr>
          <a:xfrm>
            <a:off x="11402176" y="6551704"/>
            <a:ext cx="701566" cy="252046"/>
          </a:xfrm>
          <a:prstGeom prst="bentConnector3">
            <a:avLst/>
          </a:prstGeom>
          <a:noFill/>
          <a:ln w="28575" cap="flat" cmpd="sng" algn="ctr">
            <a:solidFill>
              <a:srgbClr val="BCA554"/>
            </a:solidFill>
            <a:prstDash val="solid"/>
          </a:ln>
          <a:effectLst/>
        </p:spPr>
      </p:cxnSp>
      <p:sp>
        <p:nvSpPr>
          <p:cNvPr id="24" name="Title 1">
            <a:extLst>
              <a:ext uri="{FF2B5EF4-FFF2-40B4-BE49-F238E27FC236}">
                <a16:creationId xmlns:a16="http://schemas.microsoft.com/office/drawing/2014/main" id="{48047928-F056-C409-5DE3-6C4FDE75D8B6}"/>
              </a:ext>
            </a:extLst>
          </p:cNvPr>
          <p:cNvSpPr txBox="1">
            <a:spLocks/>
          </p:cNvSpPr>
          <p:nvPr/>
        </p:nvSpPr>
        <p:spPr>
          <a:xfrm>
            <a:off x="6410960" y="4180114"/>
            <a:ext cx="5394960" cy="2408645"/>
          </a:xfrm>
          <a:prstGeom prst="rect">
            <a:avLst/>
          </a:prstGeom>
          <a:solidFill>
            <a:schemeClr val="bg1"/>
          </a:solidFill>
          <a:ln>
            <a:noFill/>
            <a:prstDash val="lgDashDotDot"/>
          </a:ln>
          <a:effectLst>
            <a:glow rad="139700">
              <a:schemeClr val="accent3">
                <a:satMod val="175000"/>
                <a:alpha val="40000"/>
              </a:schemeClr>
            </a:glo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b="1" dirty="0">
                <a:solidFill>
                  <a:srgbClr val="BCA554"/>
                </a:solidFill>
              </a:rPr>
              <a:t>Story</a:t>
            </a:r>
          </a:p>
          <a:p>
            <a:pPr algn="l"/>
            <a:endParaRPr lang="en-US" sz="2800" dirty="0"/>
          </a:p>
          <a:p>
            <a:pPr algn="l"/>
            <a:r>
              <a:rPr lang="en-US" sz="2800" dirty="0"/>
              <a:t>What is the narrative behind your data? What key insights do you want to point out?</a:t>
            </a:r>
          </a:p>
        </p:txBody>
      </p:sp>
      <p:sp>
        <p:nvSpPr>
          <p:cNvPr id="27" name="Google Shape;125;p3">
            <a:extLst>
              <a:ext uri="{FF2B5EF4-FFF2-40B4-BE49-F238E27FC236}">
                <a16:creationId xmlns:a16="http://schemas.microsoft.com/office/drawing/2014/main" id="{E89B4231-449E-AE80-822B-2552643A24E4}"/>
              </a:ext>
            </a:extLst>
          </p:cNvPr>
          <p:cNvSpPr txBox="1"/>
          <p:nvPr/>
        </p:nvSpPr>
        <p:spPr>
          <a:xfrm>
            <a:off x="9596284" y="6543823"/>
            <a:ext cx="2083484" cy="307736"/>
          </a:xfrm>
          <a:prstGeom prst="rect">
            <a:avLst/>
          </a:prstGeom>
          <a:noFill/>
          <a:ln>
            <a:noFill/>
          </a:ln>
        </p:spPr>
        <p:txBody>
          <a:bodyPr spcFirstLastPara="1" wrap="square" lIns="91425" tIns="45700" rIns="91425" bIns="45700" anchor="t" anchorCtr="0">
            <a:spAutoFit/>
          </a:bodyPr>
          <a:lstStyle/>
          <a:p>
            <a:pPr algn="r">
              <a:buClr>
                <a:srgbClr val="000000"/>
              </a:buClr>
              <a:buFont typeface="Arial"/>
              <a:buNone/>
            </a:pPr>
            <a:r>
              <a:rPr lang="en-US" sz="1400" kern="0" dirty="0">
                <a:solidFill>
                  <a:schemeClr val="bg2">
                    <a:lumMod val="75000"/>
                  </a:schemeClr>
                </a:solidFill>
                <a:ea typeface="Calibri"/>
                <a:cs typeface="Calibri"/>
                <a:sym typeface="Calibri"/>
              </a:rPr>
              <a:t>Data Storyboarding 101</a:t>
            </a:r>
            <a:endParaRPr sz="1400" kern="0" dirty="0">
              <a:solidFill>
                <a:schemeClr val="bg2">
                  <a:lumMod val="75000"/>
                </a:schemeClr>
              </a:solidFill>
              <a:ea typeface="Calibri"/>
              <a:cs typeface="Calibri"/>
              <a:sym typeface="Calibri"/>
            </a:endParaRPr>
          </a:p>
        </p:txBody>
      </p:sp>
    </p:spTree>
    <p:extLst>
      <p:ext uri="{BB962C8B-B14F-4D97-AF65-F5344CB8AC3E}">
        <p14:creationId xmlns:p14="http://schemas.microsoft.com/office/powerpoint/2010/main" val="1201662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8372412-BCF4-C8EA-1613-E2CB8BFBDBF4}"/>
              </a:ext>
            </a:extLst>
          </p:cNvPr>
          <p:cNvGraphicFramePr>
            <a:graphicFrameLocks noChangeAspect="1"/>
          </p:cNvGraphicFramePr>
          <p:nvPr>
            <p:custDataLst>
              <p:tags r:id="rId1"/>
            </p:custDataLst>
            <p:extLst>
              <p:ext uri="{D42A27DB-BD31-4B8C-83A1-F6EECF244321}">
                <p14:modId xmlns:p14="http://schemas.microsoft.com/office/powerpoint/2010/main" val="3950748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think-cell data - do not delete" hidden="1">
                        <a:extLst>
                          <a:ext uri="{FF2B5EF4-FFF2-40B4-BE49-F238E27FC236}">
                            <a16:creationId xmlns:a16="http://schemas.microsoft.com/office/drawing/2014/main" id="{18372412-BCF4-C8EA-1613-E2CB8BFBDB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Content Placeholder 5" descr="A close-up of a wall&#10;&#10;Description automatically generated">
            <a:extLst>
              <a:ext uri="{FF2B5EF4-FFF2-40B4-BE49-F238E27FC236}">
                <a16:creationId xmlns:a16="http://schemas.microsoft.com/office/drawing/2014/main" id="{F5A7AA28-1802-F8F9-778A-E6DC06EE957C}"/>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tretch>
            <a:fillRect/>
          </a:stretch>
        </p:blipFill>
        <p:spPr>
          <a:xfrm>
            <a:off x="5536" y="0"/>
            <a:ext cx="12186463" cy="6858000"/>
          </a:xfrm>
          <a:prstGeom prst="rect">
            <a:avLst/>
          </a:prstGeom>
        </p:spPr>
      </p:pic>
      <p:sp>
        <p:nvSpPr>
          <p:cNvPr id="26" name="Google Shape;124;p3">
            <a:extLst>
              <a:ext uri="{FF2B5EF4-FFF2-40B4-BE49-F238E27FC236}">
                <a16:creationId xmlns:a16="http://schemas.microsoft.com/office/drawing/2014/main" id="{8E4DBDCD-0BC0-E2F2-CE4D-7C64D4204FAF}"/>
              </a:ext>
            </a:extLst>
          </p:cNvPr>
          <p:cNvSpPr txBox="1"/>
          <p:nvPr/>
        </p:nvSpPr>
        <p:spPr>
          <a:xfrm>
            <a:off x="11772899" y="6492875"/>
            <a:ext cx="840581" cy="338514"/>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1600" b="1" kern="0" dirty="0">
                <a:solidFill>
                  <a:schemeClr val="bg2">
                    <a:lumMod val="75000"/>
                  </a:schemeClr>
                </a:solidFill>
                <a:ea typeface="Calibri"/>
                <a:cs typeface="Calibri"/>
                <a:sym typeface="Calibri"/>
              </a:rPr>
              <a:t>3</a:t>
            </a:r>
            <a:endParaRPr sz="1400" kern="0" dirty="0">
              <a:solidFill>
                <a:schemeClr val="bg2">
                  <a:lumMod val="75000"/>
                </a:schemeClr>
              </a:solidFill>
              <a:latin typeface="Arial"/>
              <a:cs typeface="Arial"/>
              <a:sym typeface="Arial"/>
            </a:endParaRPr>
          </a:p>
        </p:txBody>
      </p:sp>
      <p:sp>
        <p:nvSpPr>
          <p:cNvPr id="12" name="Title 1">
            <a:extLst>
              <a:ext uri="{FF2B5EF4-FFF2-40B4-BE49-F238E27FC236}">
                <a16:creationId xmlns:a16="http://schemas.microsoft.com/office/drawing/2014/main" id="{F638251D-AA26-29D3-1B49-AD3D70397ACD}"/>
              </a:ext>
            </a:extLst>
          </p:cNvPr>
          <p:cNvSpPr txBox="1">
            <a:spLocks/>
          </p:cNvSpPr>
          <p:nvPr/>
        </p:nvSpPr>
        <p:spPr>
          <a:xfrm>
            <a:off x="391886" y="1400044"/>
            <a:ext cx="11156991" cy="4754950"/>
          </a:xfrm>
          <a:prstGeom prst="rect">
            <a:avLst/>
          </a:prstGeom>
          <a:solidFill>
            <a:schemeClr val="bg1"/>
          </a:solidFill>
          <a:ln>
            <a:noFill/>
            <a:prstDash val="lgDashDotDot"/>
          </a:ln>
          <a:effectLst>
            <a:glow rad="139700">
              <a:schemeClr val="accent3">
                <a:satMod val="175000"/>
                <a:alpha val="40000"/>
              </a:schemeClr>
            </a:glo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dirty="0"/>
              <a:t>A telecommunications company is used in this case.</a:t>
            </a:r>
          </a:p>
          <a:p>
            <a:pPr algn="l"/>
            <a:endParaRPr lang="en-US" sz="2400" dirty="0"/>
          </a:p>
          <a:p>
            <a:pPr algn="l"/>
            <a:r>
              <a:rPr lang="en-US" sz="2400" dirty="0"/>
              <a:t>In 2021, the sales team decided to give 20% data bonus to customers that reduced their spend on data packages on the network. This was for prepaid customers only. </a:t>
            </a:r>
          </a:p>
          <a:p>
            <a:pPr algn="l"/>
            <a:endParaRPr lang="en-US" sz="2400" dirty="0"/>
          </a:p>
          <a:p>
            <a:pPr algn="l"/>
            <a:r>
              <a:rPr lang="en-US" sz="2400" dirty="0"/>
              <a:t>In 2022, managers started suspecting that this bonus was making customers spend less on the network, eroding revenue from data services. </a:t>
            </a:r>
          </a:p>
          <a:p>
            <a:pPr algn="l"/>
            <a:endParaRPr lang="en-US" sz="2400" dirty="0"/>
          </a:p>
          <a:p>
            <a:pPr algn="l"/>
            <a:r>
              <a:rPr lang="en-US" sz="2400" dirty="0"/>
              <a:t>To test this theory, they decided to reduce the data bonus from 20% to 10%. This change was implemented on January 1, 2023.  </a:t>
            </a:r>
          </a:p>
          <a:p>
            <a:pPr algn="l"/>
            <a:endParaRPr lang="en-US" sz="2800" dirty="0"/>
          </a:p>
          <a:p>
            <a:pPr algn="l"/>
            <a:r>
              <a:rPr lang="en-US" sz="2800" b="1" dirty="0">
                <a:solidFill>
                  <a:srgbClr val="BCA554"/>
                </a:solidFill>
              </a:rPr>
              <a:t>This presentation shows that that Revenue per </a:t>
            </a:r>
            <a:r>
              <a:rPr lang="en-US" sz="2800" b="1" dirty="0" err="1">
                <a:solidFill>
                  <a:srgbClr val="BCA554"/>
                </a:solidFill>
              </a:rPr>
              <a:t>MegaByte</a:t>
            </a:r>
            <a:r>
              <a:rPr lang="en-US" sz="2800" b="1" dirty="0">
                <a:solidFill>
                  <a:srgbClr val="BCA554"/>
                </a:solidFill>
              </a:rPr>
              <a:t> (RPMB) has increased by virtue of the reduction in data bonus. See in next slide.</a:t>
            </a:r>
          </a:p>
        </p:txBody>
      </p:sp>
      <p:sp>
        <p:nvSpPr>
          <p:cNvPr id="20" name="Title 1">
            <a:extLst>
              <a:ext uri="{FF2B5EF4-FFF2-40B4-BE49-F238E27FC236}">
                <a16:creationId xmlns:a16="http://schemas.microsoft.com/office/drawing/2014/main" id="{D92D3234-3F5B-D6F2-59BC-E86ED3D1B1A5}"/>
              </a:ext>
            </a:extLst>
          </p:cNvPr>
          <p:cNvSpPr txBox="1">
            <a:spLocks/>
          </p:cNvSpPr>
          <p:nvPr/>
        </p:nvSpPr>
        <p:spPr>
          <a:xfrm>
            <a:off x="326573" y="308026"/>
            <a:ext cx="10515600" cy="8589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Abadi" panose="020B0604020104020204" pitchFamily="34" charset="0"/>
              </a:rPr>
              <a:t>For this presentation, what’s the story?</a:t>
            </a:r>
          </a:p>
        </p:txBody>
      </p:sp>
      <p:cxnSp>
        <p:nvCxnSpPr>
          <p:cNvPr id="21" name="Straight Connector 20">
            <a:extLst>
              <a:ext uri="{FF2B5EF4-FFF2-40B4-BE49-F238E27FC236}">
                <a16:creationId xmlns:a16="http://schemas.microsoft.com/office/drawing/2014/main" id="{E3CB1BA3-22DD-CE2C-6894-84631EB21EF8}"/>
              </a:ext>
            </a:extLst>
          </p:cNvPr>
          <p:cNvCxnSpPr/>
          <p:nvPr/>
        </p:nvCxnSpPr>
        <p:spPr>
          <a:xfrm>
            <a:off x="391886" y="1051006"/>
            <a:ext cx="5856514" cy="0"/>
          </a:xfrm>
          <a:prstGeom prst="line">
            <a:avLst/>
          </a:prstGeom>
          <a:ln w="28575">
            <a:solidFill>
              <a:srgbClr val="BCA554"/>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3368A903-C196-6A1B-5C70-1A897E6483D5}"/>
              </a:ext>
            </a:extLst>
          </p:cNvPr>
          <p:cNvCxnSpPr>
            <a:cxnSpLocks/>
          </p:cNvCxnSpPr>
          <p:nvPr/>
        </p:nvCxnSpPr>
        <p:spPr>
          <a:xfrm>
            <a:off x="11402176" y="6551704"/>
            <a:ext cx="701566" cy="252046"/>
          </a:xfrm>
          <a:prstGeom prst="bentConnector3">
            <a:avLst/>
          </a:prstGeom>
          <a:noFill/>
          <a:ln w="28575" cap="flat" cmpd="sng" algn="ctr">
            <a:solidFill>
              <a:srgbClr val="BCA554"/>
            </a:solidFill>
            <a:prstDash val="solid"/>
          </a:ln>
          <a:effectLst/>
        </p:spPr>
      </p:cxnSp>
      <p:sp>
        <p:nvSpPr>
          <p:cNvPr id="27" name="Google Shape;125;p3">
            <a:extLst>
              <a:ext uri="{FF2B5EF4-FFF2-40B4-BE49-F238E27FC236}">
                <a16:creationId xmlns:a16="http://schemas.microsoft.com/office/drawing/2014/main" id="{E89B4231-449E-AE80-822B-2552643A24E4}"/>
              </a:ext>
            </a:extLst>
          </p:cNvPr>
          <p:cNvSpPr txBox="1"/>
          <p:nvPr/>
        </p:nvSpPr>
        <p:spPr>
          <a:xfrm>
            <a:off x="9596284" y="6543823"/>
            <a:ext cx="2083484" cy="307736"/>
          </a:xfrm>
          <a:prstGeom prst="rect">
            <a:avLst/>
          </a:prstGeom>
          <a:noFill/>
          <a:ln>
            <a:noFill/>
          </a:ln>
        </p:spPr>
        <p:txBody>
          <a:bodyPr spcFirstLastPara="1" wrap="square" lIns="91425" tIns="45700" rIns="91425" bIns="45700" anchor="t" anchorCtr="0">
            <a:spAutoFit/>
          </a:bodyPr>
          <a:lstStyle/>
          <a:p>
            <a:pPr algn="r">
              <a:buClr>
                <a:srgbClr val="000000"/>
              </a:buClr>
              <a:buFont typeface="Arial"/>
              <a:buNone/>
            </a:pPr>
            <a:r>
              <a:rPr lang="en-US" sz="1400" kern="0" dirty="0">
                <a:solidFill>
                  <a:schemeClr val="bg2">
                    <a:lumMod val="75000"/>
                  </a:schemeClr>
                </a:solidFill>
                <a:ea typeface="Calibri"/>
                <a:cs typeface="Calibri"/>
                <a:sym typeface="Calibri"/>
              </a:rPr>
              <a:t>Data Storyboarding 101</a:t>
            </a:r>
            <a:endParaRPr sz="1400" kern="0" dirty="0">
              <a:solidFill>
                <a:schemeClr val="bg2">
                  <a:lumMod val="75000"/>
                </a:schemeClr>
              </a:solidFill>
              <a:ea typeface="Calibri"/>
              <a:cs typeface="Calibri"/>
              <a:sym typeface="Calibri"/>
            </a:endParaRPr>
          </a:p>
        </p:txBody>
      </p:sp>
    </p:spTree>
    <p:extLst>
      <p:ext uri="{BB962C8B-B14F-4D97-AF65-F5344CB8AC3E}">
        <p14:creationId xmlns:p14="http://schemas.microsoft.com/office/powerpoint/2010/main" val="3567942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1" name="think-cell data - do not delete" hidden="1">
            <a:extLst>
              <a:ext uri="{FF2B5EF4-FFF2-40B4-BE49-F238E27FC236}">
                <a16:creationId xmlns:a16="http://schemas.microsoft.com/office/drawing/2014/main" id="{9C0BBF60-23F3-98C1-35ED-CF255025C9AC}"/>
              </a:ext>
            </a:extLst>
          </p:cNvPr>
          <p:cNvGraphicFramePr>
            <a:graphicFrameLocks noChangeAspect="1"/>
          </p:cNvGraphicFramePr>
          <p:nvPr>
            <p:custDataLst>
              <p:tags r:id="rId1"/>
            </p:custDataLst>
            <p:extLst>
              <p:ext uri="{D42A27DB-BD31-4B8C-83A1-F6EECF244321}">
                <p14:modId xmlns:p14="http://schemas.microsoft.com/office/powerpoint/2010/main" val="2717190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14" imgW="395" imgH="394" progId="TCLayout.ActiveDocument.1">
                  <p:embed/>
                </p:oleObj>
              </mc:Choice>
              <mc:Fallback>
                <p:oleObj name="think-cell Slide" r:id="rId114" imgW="395" imgH="394" progId="TCLayout.ActiveDocument.1">
                  <p:embed/>
                  <p:pic>
                    <p:nvPicPr>
                      <p:cNvPr id="0" name=""/>
                      <p:cNvPicPr/>
                      <p:nvPr/>
                    </p:nvPicPr>
                    <p:blipFill>
                      <a:blip r:embed="rId115"/>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852C301A-4370-3F4B-7D3F-1988151BDDC5}"/>
              </a:ext>
            </a:extLst>
          </p:cNvPr>
          <p:cNvSpPr txBox="1"/>
          <p:nvPr/>
        </p:nvSpPr>
        <p:spPr>
          <a:xfrm>
            <a:off x="255988" y="115957"/>
            <a:ext cx="8984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TN Brighter Sans" panose="00000500000000000000" pitchFamily="50" charset="0"/>
                <a:cs typeface="Calibri"/>
              </a:rPr>
              <a:t>Business initiative to reduce free </a:t>
            </a:r>
            <a:r>
              <a:rPr lang="en-US" sz="2400" b="1" dirty="0">
                <a:solidFill>
                  <a:srgbClr val="000000"/>
                </a:solidFill>
                <a:latin typeface="MTN Brighter Sans" panose="00000500000000000000" pitchFamily="50" charset="0"/>
                <a:cs typeface="Calibri"/>
              </a:rPr>
              <a:t>b</a:t>
            </a:r>
            <a:r>
              <a:rPr kumimoji="0" lang="en-US" sz="2400" b="1" i="0" u="none" strike="noStrike" kern="1200" cap="none" spc="0" normalizeH="0" baseline="0" noProof="0" dirty="0">
                <a:ln>
                  <a:noFill/>
                </a:ln>
                <a:solidFill>
                  <a:srgbClr val="000000"/>
                </a:solidFill>
                <a:effectLst/>
                <a:uLnTx/>
                <a:uFillTx/>
                <a:latin typeface="MTN Brighter Sans" panose="00000500000000000000" pitchFamily="50" charset="0"/>
                <a:cs typeface="Calibri"/>
              </a:rPr>
              <a:t>onus data from 20% data bonus to </a:t>
            </a:r>
            <a:r>
              <a:rPr lang="en-US" sz="2400" b="1" dirty="0">
                <a:solidFill>
                  <a:srgbClr val="000000"/>
                </a:solidFill>
                <a:latin typeface="MTN Brighter Sans" panose="00000500000000000000" pitchFamily="50" charset="0"/>
                <a:cs typeface="Calibri"/>
              </a:rPr>
              <a:t>10</a:t>
            </a:r>
            <a:r>
              <a:rPr kumimoji="0" lang="en-US" sz="2400" b="1" i="0" u="none" strike="noStrike" kern="1200" cap="none" spc="0" normalizeH="0" baseline="0" noProof="0" dirty="0">
                <a:ln>
                  <a:noFill/>
                </a:ln>
                <a:solidFill>
                  <a:srgbClr val="000000"/>
                </a:solidFill>
                <a:effectLst/>
                <a:uLnTx/>
                <a:uFillTx/>
                <a:latin typeface="MTN Brighter Sans" panose="00000500000000000000" pitchFamily="50" charset="0"/>
                <a:cs typeface="Calibri"/>
              </a:rPr>
              <a:t>% led to </a:t>
            </a:r>
            <a:r>
              <a:rPr lang="en-US" sz="2400" b="1" dirty="0">
                <a:solidFill>
                  <a:srgbClr val="000000"/>
                </a:solidFill>
                <a:latin typeface="MTN Brighter Sans" panose="00000500000000000000" pitchFamily="50" charset="0"/>
                <a:cs typeface="Calibri"/>
              </a:rPr>
              <a:t>RP</a:t>
            </a:r>
            <a:r>
              <a:rPr kumimoji="0" lang="en-US" sz="2400" b="1" i="0" u="none" strike="noStrike" kern="1200" cap="none" spc="0" normalizeH="0" baseline="0" noProof="0" dirty="0">
                <a:ln>
                  <a:noFill/>
                </a:ln>
                <a:solidFill>
                  <a:srgbClr val="000000"/>
                </a:solidFill>
                <a:effectLst/>
                <a:uLnTx/>
                <a:uFillTx/>
                <a:latin typeface="MTN Brighter Sans" panose="00000500000000000000" pitchFamily="50" charset="0"/>
                <a:cs typeface="Calibri"/>
              </a:rPr>
              <a:t>MB recovery </a:t>
            </a:r>
            <a:r>
              <a:rPr kumimoji="0" lang="en-US" sz="2400" b="1" i="0" u="none" strike="noStrike" kern="1200" cap="none" spc="0" normalizeH="0" baseline="0" noProof="0" dirty="0" err="1">
                <a:ln>
                  <a:noFill/>
                </a:ln>
                <a:solidFill>
                  <a:srgbClr val="000000"/>
                </a:solidFill>
                <a:effectLst/>
                <a:uLnTx/>
                <a:uFillTx/>
                <a:latin typeface="MTN Brighter Sans" panose="00000500000000000000" pitchFamily="50" charset="0"/>
                <a:cs typeface="Calibri"/>
              </a:rPr>
              <a:t>QoQ</a:t>
            </a:r>
            <a:r>
              <a:rPr kumimoji="0" lang="en-US" sz="2400" b="1" i="0" u="none" strike="noStrike" kern="1200" cap="none" spc="0" normalizeH="0" baseline="0" noProof="0" dirty="0">
                <a:ln>
                  <a:noFill/>
                </a:ln>
                <a:solidFill>
                  <a:srgbClr val="000000"/>
                </a:solidFill>
                <a:effectLst/>
                <a:uLnTx/>
                <a:uFillTx/>
                <a:latin typeface="MTN Brighter Sans" panose="00000500000000000000" pitchFamily="50" charset="0"/>
                <a:cs typeface="Calibri"/>
              </a:rPr>
              <a:t> by 3.5% </a:t>
            </a:r>
            <a:endParaRPr kumimoji="0" lang="en-US" sz="2400" b="1" i="1" u="none" strike="noStrike" kern="1200" cap="none" spc="0" normalizeH="0" baseline="0" noProof="0" dirty="0">
              <a:ln>
                <a:noFill/>
              </a:ln>
              <a:solidFill>
                <a:srgbClr val="000000"/>
              </a:solidFill>
              <a:effectLst/>
              <a:uLnTx/>
              <a:uFillTx/>
              <a:latin typeface="MTN Brighter Sans" panose="00000500000000000000" pitchFamily="50" charset="0"/>
              <a:cs typeface="Calibri"/>
            </a:endParaRPr>
          </a:p>
        </p:txBody>
      </p:sp>
      <p:sp>
        <p:nvSpPr>
          <p:cNvPr id="3" name="TextBox 2">
            <a:extLst>
              <a:ext uri="{FF2B5EF4-FFF2-40B4-BE49-F238E27FC236}">
                <a16:creationId xmlns:a16="http://schemas.microsoft.com/office/drawing/2014/main" id="{47AAF039-AE74-02AF-3482-9D12B0CBE3AC}"/>
              </a:ext>
            </a:extLst>
          </p:cNvPr>
          <p:cNvSpPr txBox="1"/>
          <p:nvPr/>
        </p:nvSpPr>
        <p:spPr>
          <a:xfrm>
            <a:off x="10535839" y="181036"/>
            <a:ext cx="1436682" cy="817563"/>
          </a:xfrm>
          <a:prstGeom prst="rect">
            <a:avLst/>
          </a:prstGeom>
          <a:ln w="6350">
            <a:noFill/>
            <a:miter lim="800000"/>
          </a:ln>
        </p:spPr>
        <p:txBody>
          <a:bodyPr vert="horz" wrap="square" lIns="0" tIns="0" rIns="0" bIns="0" rtlCol="0">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TN Brighter Sans" panose="00000500000000000000" pitchFamily="50" charset="0"/>
                <a:cs typeface="Calibri"/>
              </a:rPr>
              <a:t>Free Volume and </a:t>
            </a:r>
            <a:r>
              <a:rPr lang="en-US" sz="1600" dirty="0">
                <a:solidFill>
                  <a:srgbClr val="000000"/>
                </a:solidFill>
                <a:latin typeface="MTN Brighter Sans" panose="00000500000000000000" pitchFamily="50" charset="0"/>
                <a:cs typeface="Calibri"/>
              </a:rPr>
              <a:t>RP</a:t>
            </a:r>
            <a:r>
              <a:rPr kumimoji="0" lang="en-US" sz="1600" b="0" i="0" u="none" strike="noStrike" kern="1200" cap="none" spc="0" normalizeH="0" baseline="0" noProof="0" dirty="0">
                <a:ln>
                  <a:noFill/>
                </a:ln>
                <a:solidFill>
                  <a:srgbClr val="000000"/>
                </a:solidFill>
                <a:effectLst/>
                <a:uLnTx/>
                <a:uFillTx/>
                <a:latin typeface="MTN Brighter Sans" panose="00000500000000000000" pitchFamily="50" charset="0"/>
                <a:cs typeface="Calibri"/>
              </a:rPr>
              <a:t>MB </a:t>
            </a:r>
            <a:r>
              <a:rPr kumimoji="0" lang="en-US" sz="1600" b="0" i="0" u="none" strike="noStrike" kern="1200" cap="none" spc="0" normalizeH="0" baseline="0" noProof="0" dirty="0" err="1">
                <a:ln>
                  <a:noFill/>
                </a:ln>
                <a:solidFill>
                  <a:srgbClr val="000000"/>
                </a:solidFill>
                <a:effectLst/>
                <a:uLnTx/>
                <a:uFillTx/>
                <a:latin typeface="MTN Brighter Sans" panose="00000500000000000000" pitchFamily="50" charset="0"/>
                <a:cs typeface="Calibri"/>
              </a:rPr>
              <a:t>QoQ</a:t>
            </a:r>
            <a:r>
              <a:rPr kumimoji="0" lang="en-US" sz="1600" b="0" i="0" u="none" strike="noStrike" kern="1200" cap="none" spc="0" normalizeH="0" baseline="0" noProof="0" dirty="0">
                <a:ln>
                  <a:noFill/>
                </a:ln>
                <a:solidFill>
                  <a:srgbClr val="000000"/>
                </a:solidFill>
                <a:effectLst/>
                <a:uLnTx/>
                <a:uFillTx/>
                <a:latin typeface="MTN Brighter Sans" panose="00000500000000000000" pitchFamily="50" charset="0"/>
                <a:cs typeface="Calibri"/>
              </a:rPr>
              <a:t> </a:t>
            </a:r>
            <a:endParaRPr kumimoji="0" lang="en-US" sz="1600" b="0" i="0" u="none" strike="noStrike" kern="1200" cap="none" spc="0" normalizeH="0" baseline="0" noProof="0" dirty="0">
              <a:ln>
                <a:noFill/>
              </a:ln>
              <a:solidFill>
                <a:srgbClr val="000000"/>
              </a:solidFill>
              <a:effectLst/>
              <a:uLnTx/>
              <a:uFillTx/>
              <a:latin typeface="MTN Brighter Sans"/>
              <a:cs typeface="Calibri"/>
            </a:endParaRPr>
          </a:p>
        </p:txBody>
      </p:sp>
      <p:sp>
        <p:nvSpPr>
          <p:cNvPr id="4" name="TextBox 3">
            <a:extLst>
              <a:ext uri="{FF2B5EF4-FFF2-40B4-BE49-F238E27FC236}">
                <a16:creationId xmlns:a16="http://schemas.microsoft.com/office/drawing/2014/main" id="{7245751B-EC5E-1424-C932-3BAB8F3C569F}"/>
              </a:ext>
            </a:extLst>
          </p:cNvPr>
          <p:cNvSpPr txBox="1"/>
          <p:nvPr/>
        </p:nvSpPr>
        <p:spPr>
          <a:xfrm>
            <a:off x="1687513" y="6384926"/>
            <a:ext cx="8237537" cy="401361"/>
          </a:xfrm>
          <a:prstGeom prst="rect">
            <a:avLst/>
          </a:prstGeom>
          <a:ln w="6350">
            <a:noFill/>
            <a:miter lim="800000"/>
          </a:ln>
        </p:spPr>
        <p:txBody>
          <a:bodyPr vert="horz" wrap="square" lIns="0" tIns="0" rIns="0" bIns="0" rtlCol="0">
            <a:noAutofit/>
          </a:bodyPr>
          <a:lstStyle/>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050" dirty="0">
                <a:solidFill>
                  <a:srgbClr val="000000"/>
                </a:solidFill>
                <a:latin typeface="MTN Brighter Sans"/>
                <a:cs typeface="Calibri"/>
              </a:rPr>
              <a:t>Free volume is expressed as a percentage (%) of the total data volume used by subscribers that is not billed</a:t>
            </a:r>
          </a:p>
          <a:p>
            <a:pPr marL="171450" marR="0" lvl="0" indent="-171450" algn="l" defTabSz="914400" rtl="0" eaLnBrk="1" fontAlgn="auto" latinLnBrk="0" hangingPunct="1">
              <a:lnSpc>
                <a:spcPct val="100000"/>
              </a:lnSpc>
              <a:spcBef>
                <a:spcPts val="200"/>
              </a:spcBef>
              <a:spcAft>
                <a:spcPts val="20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000000"/>
                </a:solidFill>
                <a:effectLst/>
                <a:uLnTx/>
                <a:uFillTx/>
                <a:latin typeface="MTN Brighter Sans"/>
                <a:cs typeface="Calibri"/>
              </a:rPr>
              <a:t>The </a:t>
            </a:r>
            <a:r>
              <a:rPr lang="en-US" sz="1050" dirty="0">
                <a:solidFill>
                  <a:srgbClr val="000000"/>
                </a:solidFill>
                <a:latin typeface="MTN Brighter Sans"/>
                <a:cs typeface="Calibri"/>
              </a:rPr>
              <a:t>subscriber base here is currently 30% of the entire base (30m subs)</a:t>
            </a:r>
            <a:endParaRPr kumimoji="0" lang="en-US" sz="1050" b="0" i="0" u="none" strike="noStrike" kern="1200" cap="none" spc="0" normalizeH="0" baseline="0" noProof="0" dirty="0">
              <a:ln>
                <a:noFill/>
              </a:ln>
              <a:solidFill>
                <a:srgbClr val="000000"/>
              </a:solidFill>
              <a:effectLst/>
              <a:uLnTx/>
              <a:uFillTx/>
              <a:latin typeface="MTN Brighter Sans"/>
              <a:cs typeface="Calibri"/>
            </a:endParaRPr>
          </a:p>
        </p:txBody>
      </p:sp>
      <p:cxnSp>
        <p:nvCxnSpPr>
          <p:cNvPr id="8" name="Straight Connector 7">
            <a:extLst>
              <a:ext uri="{FF2B5EF4-FFF2-40B4-BE49-F238E27FC236}">
                <a16:creationId xmlns:a16="http://schemas.microsoft.com/office/drawing/2014/main" id="{B666E3BC-9797-BA30-7E6D-3595DE0F2BCF}"/>
              </a:ext>
            </a:extLst>
          </p:cNvPr>
          <p:cNvCxnSpPr/>
          <p:nvPr>
            <p:custDataLst>
              <p:tags r:id="rId2"/>
            </p:custDataLst>
          </p:nvPr>
        </p:nvCxnSpPr>
        <p:spPr bwMode="auto">
          <a:xfrm flipH="1">
            <a:off x="1052513" y="3644900"/>
            <a:ext cx="460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6" name="Straight Connector 115">
            <a:extLst>
              <a:ext uri="{FF2B5EF4-FFF2-40B4-BE49-F238E27FC236}">
                <a16:creationId xmlns:a16="http://schemas.microsoft.com/office/drawing/2014/main" id="{ACD09B50-2C49-E1EE-4BFD-3434A3F0D999}"/>
              </a:ext>
            </a:extLst>
          </p:cNvPr>
          <p:cNvCxnSpPr/>
          <p:nvPr>
            <p:custDataLst>
              <p:tags r:id="rId3"/>
            </p:custDataLst>
          </p:nvPr>
        </p:nvCxnSpPr>
        <p:spPr bwMode="auto">
          <a:xfrm flipH="1">
            <a:off x="1052513" y="3435350"/>
            <a:ext cx="46037"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ED1C3C47-E84E-B970-B394-882D7196EF39}"/>
              </a:ext>
            </a:extLst>
          </p:cNvPr>
          <p:cNvCxnSpPr/>
          <p:nvPr>
            <p:custDataLst>
              <p:tags r:id="rId4"/>
            </p:custDataLst>
          </p:nvPr>
        </p:nvCxnSpPr>
        <p:spPr bwMode="auto">
          <a:xfrm flipH="1">
            <a:off x="1052513" y="3236913"/>
            <a:ext cx="460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7" name="Straight Connector 116">
            <a:extLst>
              <a:ext uri="{FF2B5EF4-FFF2-40B4-BE49-F238E27FC236}">
                <a16:creationId xmlns:a16="http://schemas.microsoft.com/office/drawing/2014/main" id="{56D61D7A-109E-981B-A80D-B5CE73956E02}"/>
              </a:ext>
            </a:extLst>
          </p:cNvPr>
          <p:cNvCxnSpPr/>
          <p:nvPr>
            <p:custDataLst>
              <p:tags r:id="rId5"/>
            </p:custDataLst>
          </p:nvPr>
        </p:nvCxnSpPr>
        <p:spPr bwMode="auto">
          <a:xfrm flipH="1">
            <a:off x="1052513" y="3038475"/>
            <a:ext cx="46037"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72F67563-E4BF-7EFF-4DB9-AC3601CF15A8}"/>
              </a:ext>
            </a:extLst>
          </p:cNvPr>
          <p:cNvCxnSpPr/>
          <p:nvPr>
            <p:custDataLst>
              <p:tags r:id="rId6"/>
            </p:custDataLst>
          </p:nvPr>
        </p:nvCxnSpPr>
        <p:spPr bwMode="auto">
          <a:xfrm flipH="1">
            <a:off x="1052513" y="2841625"/>
            <a:ext cx="460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18" name="Straight Connector 117">
            <a:extLst>
              <a:ext uri="{FF2B5EF4-FFF2-40B4-BE49-F238E27FC236}">
                <a16:creationId xmlns:a16="http://schemas.microsoft.com/office/drawing/2014/main" id="{8C674BA5-6FBF-462D-EDCB-EBC763124BCE}"/>
              </a:ext>
            </a:extLst>
          </p:cNvPr>
          <p:cNvCxnSpPr/>
          <p:nvPr>
            <p:custDataLst>
              <p:tags r:id="rId7"/>
            </p:custDataLst>
          </p:nvPr>
        </p:nvCxnSpPr>
        <p:spPr bwMode="auto">
          <a:xfrm flipH="1">
            <a:off x="1052513" y="2643188"/>
            <a:ext cx="46037"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A92F0D4-104A-308F-8307-8135B4EE229D}"/>
              </a:ext>
            </a:extLst>
          </p:cNvPr>
          <p:cNvCxnSpPr/>
          <p:nvPr>
            <p:custDataLst>
              <p:tags r:id="rId8"/>
            </p:custDataLst>
          </p:nvPr>
        </p:nvCxnSpPr>
        <p:spPr bwMode="auto">
          <a:xfrm flipH="1">
            <a:off x="1052513" y="2444750"/>
            <a:ext cx="460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47" name="Chart 246">
            <a:extLst>
              <a:ext uri="{FF2B5EF4-FFF2-40B4-BE49-F238E27FC236}">
                <a16:creationId xmlns:a16="http://schemas.microsoft.com/office/drawing/2014/main" id="{378EAA2E-0A99-9E2E-470E-FA3F3C659EB5}"/>
              </a:ext>
            </a:extLst>
          </p:cNvPr>
          <p:cNvGraphicFramePr/>
          <p:nvPr>
            <p:custDataLst>
              <p:tags r:id="rId9"/>
            </p:custDataLst>
            <p:extLst>
              <p:ext uri="{D42A27DB-BD31-4B8C-83A1-F6EECF244321}">
                <p14:modId xmlns:p14="http://schemas.microsoft.com/office/powerpoint/2010/main" val="139419623"/>
              </p:ext>
            </p:extLst>
          </p:nvPr>
        </p:nvGraphicFramePr>
        <p:xfrm>
          <a:off x="1016000" y="2276475"/>
          <a:ext cx="3684588" cy="1536700"/>
        </p:xfrm>
        <a:graphic>
          <a:graphicData uri="http://schemas.openxmlformats.org/drawingml/2006/chart">
            <c:chart xmlns:c="http://schemas.openxmlformats.org/drawingml/2006/chart" xmlns:r="http://schemas.openxmlformats.org/officeDocument/2006/relationships" r:id="rId116"/>
          </a:graphicData>
        </a:graphic>
      </p:graphicFrame>
      <p:sp>
        <p:nvSpPr>
          <p:cNvPr id="12" name="Text Placeholder 2">
            <a:extLst>
              <a:ext uri="{FF2B5EF4-FFF2-40B4-BE49-F238E27FC236}">
                <a16:creationId xmlns:a16="http://schemas.microsoft.com/office/drawing/2014/main" id="{AB64871F-3C31-1F16-28B6-B04B2E8D9A53}"/>
              </a:ext>
            </a:extLst>
          </p:cNvPr>
          <p:cNvSpPr>
            <a:spLocks noGrp="1"/>
          </p:cNvSpPr>
          <p:nvPr>
            <p:custDataLst>
              <p:tags r:id="rId10"/>
            </p:custDataLst>
          </p:nvPr>
        </p:nvSpPr>
        <p:spPr bwMode="gray">
          <a:xfrm>
            <a:off x="782637" y="3560763"/>
            <a:ext cx="17780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89911064-FF85-4AF6-A249-7563D6A02B56}" type="datetime'''''0''''''''''''.''''''''''''''''''0'''''''''''''''''''''">
              <a:rPr lang="en-GB" altLang="en-US" sz="1100" smtClean="0">
                <a:cs typeface="+mn-cs"/>
              </a:rPr>
              <a:pPr/>
              <a:t>0.0</a:t>
            </a:fld>
            <a:endParaRPr lang="en-US" sz="1100" dirty="0">
              <a:cs typeface="+mn-cs"/>
            </a:endParaRPr>
          </a:p>
        </p:txBody>
      </p:sp>
      <p:sp>
        <p:nvSpPr>
          <p:cNvPr id="113" name="Text Placeholder 2">
            <a:extLst>
              <a:ext uri="{FF2B5EF4-FFF2-40B4-BE49-F238E27FC236}">
                <a16:creationId xmlns:a16="http://schemas.microsoft.com/office/drawing/2014/main" id="{918153F3-3634-DCAC-E3E7-0A93C26CAAB5}"/>
              </a:ext>
            </a:extLst>
          </p:cNvPr>
          <p:cNvSpPr>
            <a:spLocks noGrp="1"/>
          </p:cNvSpPr>
          <p:nvPr>
            <p:custDataLst>
              <p:tags r:id="rId11"/>
            </p:custDataLst>
          </p:nvPr>
        </p:nvSpPr>
        <p:spPr bwMode="gray">
          <a:xfrm>
            <a:off x="711200" y="3365501"/>
            <a:ext cx="2492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8DD57C8-7FCB-49AA-849D-B053B109970E}" type="datetime'''''''''''''''''1''''''''''''0''''.5'''''''''''''''''''''''">
              <a:rPr lang="en-GB" altLang="en-US" sz="1100" smtClean="0">
                <a:effectLst/>
                <a:latin typeface="MTN Brighter Sans Regular"/>
              </a:rPr>
              <a:pPr marL="0" lvl="0" indent="0" algn="r">
                <a:spcBef>
                  <a:spcPct val="0"/>
                </a:spcBef>
                <a:spcAft>
                  <a:spcPct val="0"/>
                </a:spcAft>
                <a:buNone/>
              </a:pPr>
              <a:t>10.5</a:t>
            </a:fld>
            <a:endParaRPr lang="en-GB" sz="1100" dirty="0">
              <a:latin typeface="MTN Brighter Sans Regular"/>
            </a:endParaRPr>
          </a:p>
        </p:txBody>
      </p:sp>
      <p:sp>
        <p:nvSpPr>
          <p:cNvPr id="14" name="Text Placeholder 2">
            <a:extLst>
              <a:ext uri="{FF2B5EF4-FFF2-40B4-BE49-F238E27FC236}">
                <a16:creationId xmlns:a16="http://schemas.microsoft.com/office/drawing/2014/main" id="{74B239C0-776B-5B89-0E6C-7FC1FC62191C}"/>
              </a:ext>
            </a:extLst>
          </p:cNvPr>
          <p:cNvSpPr>
            <a:spLocks noGrp="1"/>
          </p:cNvSpPr>
          <p:nvPr>
            <p:custDataLst>
              <p:tags r:id="rId12"/>
            </p:custDataLst>
          </p:nvPr>
        </p:nvSpPr>
        <p:spPr bwMode="gray">
          <a:xfrm>
            <a:off x="711200" y="3152775"/>
            <a:ext cx="249238"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C15376D1-EE71-4ED1-9865-6D94F54BE11D}" type="datetime'''''''''''''11''''''''''''.''''''''''0'''''''''''''''''">
              <a:rPr lang="en-GB" altLang="en-US" sz="1100" smtClean="0">
                <a:cs typeface="+mn-cs"/>
              </a:rPr>
              <a:pPr/>
              <a:t>11.0</a:t>
            </a:fld>
            <a:endParaRPr lang="en-US" sz="1100" dirty="0">
              <a:cs typeface="+mn-cs"/>
            </a:endParaRPr>
          </a:p>
        </p:txBody>
      </p:sp>
      <p:sp>
        <p:nvSpPr>
          <p:cNvPr id="114" name="Text Placeholder 2">
            <a:extLst>
              <a:ext uri="{FF2B5EF4-FFF2-40B4-BE49-F238E27FC236}">
                <a16:creationId xmlns:a16="http://schemas.microsoft.com/office/drawing/2014/main" id="{918153F3-3634-DCAC-E3E7-0A93C26CAAB5}"/>
              </a:ext>
            </a:extLst>
          </p:cNvPr>
          <p:cNvSpPr>
            <a:spLocks noGrp="1"/>
          </p:cNvSpPr>
          <p:nvPr>
            <p:custDataLst>
              <p:tags r:id="rId13"/>
            </p:custDataLst>
          </p:nvPr>
        </p:nvSpPr>
        <p:spPr bwMode="gray">
          <a:xfrm>
            <a:off x="711200" y="2968626"/>
            <a:ext cx="2492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81ADF533-1E48-4912-9B66-4D725B7D495C}" type="datetime'''''''''''''''''''''''''''''1''1.''''''''''''5'''''''''''''">
              <a:rPr lang="en-GB" altLang="en-US" sz="1100" smtClean="0">
                <a:effectLst/>
                <a:latin typeface="MTN Brighter Sans Regular"/>
              </a:rPr>
              <a:pPr marL="0" lvl="0" indent="0" algn="r">
                <a:spcBef>
                  <a:spcPct val="0"/>
                </a:spcBef>
                <a:spcAft>
                  <a:spcPct val="0"/>
                </a:spcAft>
                <a:buNone/>
              </a:pPr>
              <a:t>11.5</a:t>
            </a:fld>
            <a:endParaRPr lang="en-GB" sz="1100" dirty="0">
              <a:latin typeface="MTN Brighter Sans Regular"/>
            </a:endParaRPr>
          </a:p>
        </p:txBody>
      </p:sp>
      <p:sp>
        <p:nvSpPr>
          <p:cNvPr id="13" name="Text Placeholder 2">
            <a:extLst>
              <a:ext uri="{FF2B5EF4-FFF2-40B4-BE49-F238E27FC236}">
                <a16:creationId xmlns:a16="http://schemas.microsoft.com/office/drawing/2014/main" id="{B9EF88CF-97F6-273A-B02F-4CDA83A168D6}"/>
              </a:ext>
            </a:extLst>
          </p:cNvPr>
          <p:cNvSpPr>
            <a:spLocks noGrp="1"/>
          </p:cNvSpPr>
          <p:nvPr>
            <p:custDataLst>
              <p:tags r:id="rId14"/>
            </p:custDataLst>
          </p:nvPr>
        </p:nvSpPr>
        <p:spPr bwMode="gray">
          <a:xfrm>
            <a:off x="711200" y="2757488"/>
            <a:ext cx="249238"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F6EF7057-3FAB-40B4-BCA8-79464C3853C1}" type="datetime'''''''''''''''''''''''''''''12''''.''''0'">
              <a:rPr lang="en-GB" altLang="en-US" sz="1100" smtClean="0">
                <a:cs typeface="+mn-cs"/>
              </a:rPr>
              <a:pPr/>
              <a:t>12.0</a:t>
            </a:fld>
            <a:endParaRPr lang="en-US" sz="1100" dirty="0">
              <a:cs typeface="+mn-cs"/>
            </a:endParaRPr>
          </a:p>
        </p:txBody>
      </p:sp>
      <p:sp>
        <p:nvSpPr>
          <p:cNvPr id="115" name="Text Placeholder 2">
            <a:extLst>
              <a:ext uri="{FF2B5EF4-FFF2-40B4-BE49-F238E27FC236}">
                <a16:creationId xmlns:a16="http://schemas.microsoft.com/office/drawing/2014/main" id="{918153F3-3634-DCAC-E3E7-0A93C26CAAB5}"/>
              </a:ext>
            </a:extLst>
          </p:cNvPr>
          <p:cNvSpPr>
            <a:spLocks noGrp="1"/>
          </p:cNvSpPr>
          <p:nvPr>
            <p:custDataLst>
              <p:tags r:id="rId15"/>
            </p:custDataLst>
          </p:nvPr>
        </p:nvSpPr>
        <p:spPr bwMode="gray">
          <a:xfrm>
            <a:off x="711200" y="2573339"/>
            <a:ext cx="2492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0EE4323A-F9B7-465C-93A2-6DD2558FD865}" type="datetime'''''''''''''''''''''1''''2''.''''''''5'''''''''''''''''''''">
              <a:rPr lang="en-GB" altLang="en-US" sz="1100" smtClean="0">
                <a:effectLst/>
                <a:latin typeface="MTN Brighter Sans Regular"/>
              </a:rPr>
              <a:pPr marL="0" lvl="0" indent="0" algn="r">
                <a:spcBef>
                  <a:spcPct val="0"/>
                </a:spcBef>
                <a:spcAft>
                  <a:spcPct val="0"/>
                </a:spcAft>
                <a:buNone/>
              </a:pPr>
              <a:t>12.5</a:t>
            </a:fld>
            <a:endParaRPr lang="en-GB" sz="1100" dirty="0">
              <a:latin typeface="MTN Brighter Sans Regular"/>
            </a:endParaRPr>
          </a:p>
        </p:txBody>
      </p:sp>
      <p:sp>
        <p:nvSpPr>
          <p:cNvPr id="15" name="Text Placeholder 2">
            <a:extLst>
              <a:ext uri="{FF2B5EF4-FFF2-40B4-BE49-F238E27FC236}">
                <a16:creationId xmlns:a16="http://schemas.microsoft.com/office/drawing/2014/main" id="{061D5451-370A-3499-D154-98BE2A345631}"/>
              </a:ext>
            </a:extLst>
          </p:cNvPr>
          <p:cNvSpPr>
            <a:spLocks noGrp="1"/>
          </p:cNvSpPr>
          <p:nvPr>
            <p:custDataLst>
              <p:tags r:id="rId16"/>
            </p:custDataLst>
          </p:nvPr>
        </p:nvSpPr>
        <p:spPr bwMode="gray">
          <a:xfrm>
            <a:off x="711200" y="2360613"/>
            <a:ext cx="249238"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91DE28E1-19F8-4AB0-A9C6-2ED65D1DCDD9}" type="datetime'''1''3''.''''''''''''''''''''''''''''''''''''''''''''0'''''">
              <a:rPr lang="en-GB" altLang="en-US" sz="1100" smtClean="0">
                <a:cs typeface="+mn-cs"/>
              </a:rPr>
              <a:pPr/>
              <a:t>13.0</a:t>
            </a:fld>
            <a:endParaRPr lang="en-US" sz="1100" dirty="0">
              <a:cs typeface="+mn-cs"/>
            </a:endParaRPr>
          </a:p>
        </p:txBody>
      </p:sp>
      <p:sp useBgFill="1">
        <p:nvSpPr>
          <p:cNvPr id="238" name="Freeform: Shape 237">
            <a:extLst>
              <a:ext uri="{FF2B5EF4-FFF2-40B4-BE49-F238E27FC236}">
                <a16:creationId xmlns:a16="http://schemas.microsoft.com/office/drawing/2014/main" id="{A1CFDB60-6E85-D059-4DDA-E13FA7F6178A}"/>
              </a:ext>
            </a:extLst>
          </p:cNvPr>
          <p:cNvSpPr/>
          <p:nvPr>
            <p:custDataLst>
              <p:tags r:id="rId17"/>
            </p:custDataLst>
          </p:nvPr>
        </p:nvSpPr>
        <p:spPr bwMode="auto">
          <a:xfrm>
            <a:off x="1025525" y="3532188"/>
            <a:ext cx="146051" cy="96838"/>
          </a:xfrm>
          <a:custGeom>
            <a:avLst/>
            <a:gdLst/>
            <a:ahLst/>
            <a:cxnLst/>
            <a:rect l="0" t="0" r="0" b="0"/>
            <a:pathLst>
              <a:path w="146051" h="96838">
                <a:moveTo>
                  <a:pt x="0" y="39687"/>
                </a:moveTo>
                <a:lnTo>
                  <a:pt x="146050" y="0"/>
                </a:lnTo>
                <a:lnTo>
                  <a:pt x="146050" y="57150"/>
                </a:lnTo>
                <a:lnTo>
                  <a:pt x="0" y="96837"/>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6" name="Freeform: Shape 235">
            <a:extLst>
              <a:ext uri="{FF2B5EF4-FFF2-40B4-BE49-F238E27FC236}">
                <a16:creationId xmlns:a16="http://schemas.microsoft.com/office/drawing/2014/main" id="{43BD2EBD-0993-7B34-5CB5-1A67136F56F9}"/>
              </a:ext>
            </a:extLst>
          </p:cNvPr>
          <p:cNvSpPr/>
          <p:nvPr>
            <p:custDataLst>
              <p:tags r:id="rId18"/>
            </p:custDataLst>
          </p:nvPr>
        </p:nvSpPr>
        <p:spPr bwMode="auto">
          <a:xfrm>
            <a:off x="1025525" y="3532188"/>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7" name="Freeform: Shape 236">
            <a:extLst>
              <a:ext uri="{FF2B5EF4-FFF2-40B4-BE49-F238E27FC236}">
                <a16:creationId xmlns:a16="http://schemas.microsoft.com/office/drawing/2014/main" id="{44D6C90D-A476-44DA-D0CD-16A8B682F0C0}"/>
              </a:ext>
            </a:extLst>
          </p:cNvPr>
          <p:cNvSpPr/>
          <p:nvPr>
            <p:custDataLst>
              <p:tags r:id="rId19"/>
            </p:custDataLst>
          </p:nvPr>
        </p:nvSpPr>
        <p:spPr bwMode="auto">
          <a:xfrm>
            <a:off x="1025525" y="3589338"/>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40" name="Straight Connector 239">
            <a:extLst>
              <a:ext uri="{FF2B5EF4-FFF2-40B4-BE49-F238E27FC236}">
                <a16:creationId xmlns:a16="http://schemas.microsoft.com/office/drawing/2014/main" id="{0ED3D9E4-F92E-3D1A-DDCC-53C0A0221D08}"/>
              </a:ext>
            </a:extLst>
          </p:cNvPr>
          <p:cNvCxnSpPr/>
          <p:nvPr>
            <p:custDataLst>
              <p:tags r:id="rId20"/>
            </p:custDataLst>
          </p:nvPr>
        </p:nvCxnSpPr>
        <p:spPr bwMode="auto">
          <a:xfrm>
            <a:off x="1098550" y="2532063"/>
            <a:ext cx="3656013"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1" name="Straight Connector 240">
            <a:extLst>
              <a:ext uri="{FF2B5EF4-FFF2-40B4-BE49-F238E27FC236}">
                <a16:creationId xmlns:a16="http://schemas.microsoft.com/office/drawing/2014/main" id="{7A554FD0-1E1B-896F-7C37-B1C50AA81956}"/>
              </a:ext>
            </a:extLst>
          </p:cNvPr>
          <p:cNvCxnSpPr/>
          <p:nvPr>
            <p:custDataLst>
              <p:tags r:id="rId21"/>
            </p:custDataLst>
          </p:nvPr>
        </p:nvCxnSpPr>
        <p:spPr bwMode="auto">
          <a:xfrm>
            <a:off x="4276725" y="2676525"/>
            <a:ext cx="477838"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2" name="Straight Connector 241">
            <a:extLst>
              <a:ext uri="{FF2B5EF4-FFF2-40B4-BE49-F238E27FC236}">
                <a16:creationId xmlns:a16="http://schemas.microsoft.com/office/drawing/2014/main" id="{29561B08-C364-71F1-DA0E-39BDA88CE0C5}"/>
              </a:ext>
            </a:extLst>
          </p:cNvPr>
          <p:cNvCxnSpPr/>
          <p:nvPr>
            <p:custDataLst>
              <p:tags r:id="rId22"/>
            </p:custDataLst>
          </p:nvPr>
        </p:nvCxnSpPr>
        <p:spPr bwMode="auto">
          <a:xfrm>
            <a:off x="4711700" y="2528888"/>
            <a:ext cx="0" cy="15081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20" name="Text Placeholder 2">
            <a:extLst>
              <a:ext uri="{FF2B5EF4-FFF2-40B4-BE49-F238E27FC236}">
                <a16:creationId xmlns:a16="http://schemas.microsoft.com/office/drawing/2014/main" id="{C2711F04-952F-1FA8-E196-F73E0E09D6F4}"/>
              </a:ext>
            </a:extLst>
          </p:cNvPr>
          <p:cNvSpPr>
            <a:spLocks noGrp="1"/>
          </p:cNvSpPr>
          <p:nvPr>
            <p:custDataLst>
              <p:tags r:id="rId23"/>
            </p:custDataLst>
          </p:nvPr>
        </p:nvSpPr>
        <p:spPr bwMode="auto">
          <a:xfrm>
            <a:off x="993775" y="3690938"/>
            <a:ext cx="20955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0B2823BF-03FE-43A9-9ADE-D5C3118B5477}" type="datetime'''''''''''''''''''''''''O''c''''''t'''''">
              <a:rPr lang="en-US" altLang="en-US" sz="1100" smtClean="0">
                <a:cs typeface="+mn-cs"/>
              </a:rPr>
              <a:pPr/>
              <a:t>Oct</a:t>
            </a:fld>
            <a:endParaRPr lang="en-US" sz="1100" dirty="0">
              <a:cs typeface="+mn-cs"/>
            </a:endParaRPr>
          </a:p>
        </p:txBody>
      </p:sp>
      <p:sp>
        <p:nvSpPr>
          <p:cNvPr id="19" name="Text Placeholder 2">
            <a:extLst>
              <a:ext uri="{FF2B5EF4-FFF2-40B4-BE49-F238E27FC236}">
                <a16:creationId xmlns:a16="http://schemas.microsoft.com/office/drawing/2014/main" id="{641A9EA2-6344-8FF2-A013-0ED52F594B69}"/>
              </a:ext>
            </a:extLst>
          </p:cNvPr>
          <p:cNvSpPr>
            <a:spLocks noGrp="1"/>
          </p:cNvSpPr>
          <p:nvPr>
            <p:custDataLst>
              <p:tags r:id="rId24"/>
            </p:custDataLst>
          </p:nvPr>
        </p:nvSpPr>
        <p:spPr bwMode="auto">
          <a:xfrm>
            <a:off x="2568576" y="3690938"/>
            <a:ext cx="239713"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41AFBC8-663D-4729-B8B3-BCE8131ECB7D}" type="datetime'''N''''''''''''''''''''''''''''o''v'''''">
              <a:rPr lang="en-US" altLang="en-US" sz="1100" smtClean="0">
                <a:cs typeface="+mn-cs"/>
              </a:rPr>
              <a:pPr/>
              <a:t>Nov</a:t>
            </a:fld>
            <a:endParaRPr lang="en-US" sz="1100" dirty="0">
              <a:cs typeface="+mn-cs"/>
            </a:endParaRPr>
          </a:p>
        </p:txBody>
      </p:sp>
      <p:sp>
        <p:nvSpPr>
          <p:cNvPr id="21" name="Text Placeholder 2">
            <a:extLst>
              <a:ext uri="{FF2B5EF4-FFF2-40B4-BE49-F238E27FC236}">
                <a16:creationId xmlns:a16="http://schemas.microsoft.com/office/drawing/2014/main" id="{74C8D4E7-640D-BFB2-CA9C-6337C5EA4BC9}"/>
              </a:ext>
            </a:extLst>
          </p:cNvPr>
          <p:cNvSpPr>
            <a:spLocks noGrp="1"/>
          </p:cNvSpPr>
          <p:nvPr>
            <p:custDataLst>
              <p:tags r:id="rId25"/>
            </p:custDataLst>
          </p:nvPr>
        </p:nvSpPr>
        <p:spPr bwMode="auto">
          <a:xfrm>
            <a:off x="4164014" y="3690938"/>
            <a:ext cx="227013"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86E0DBDD-2E0E-48A5-9668-1AEAF19FAAFC}" type="datetime'''''''''''''''''''''''''''''''''''De''''''''c'''''''''''''''''">
              <a:rPr lang="en-US" altLang="en-US" sz="1100" smtClean="0">
                <a:cs typeface="+mn-cs"/>
              </a:rPr>
              <a:pPr/>
              <a:t>Dec</a:t>
            </a:fld>
            <a:endParaRPr lang="en-US" sz="1100" dirty="0">
              <a:cs typeface="+mn-cs"/>
            </a:endParaRPr>
          </a:p>
        </p:txBody>
      </p:sp>
      <p:sp>
        <p:nvSpPr>
          <p:cNvPr id="239" name="Text Placeholder 2">
            <a:extLst>
              <a:ext uri="{FF2B5EF4-FFF2-40B4-BE49-F238E27FC236}">
                <a16:creationId xmlns:a16="http://schemas.microsoft.com/office/drawing/2014/main" id="{918153F3-3634-DCAC-E3E7-0A93C26CAAB5}"/>
              </a:ext>
            </a:extLst>
          </p:cNvPr>
          <p:cNvSpPr>
            <a:spLocks noGrp="1"/>
          </p:cNvSpPr>
          <p:nvPr>
            <p:custDataLst>
              <p:tags r:id="rId26"/>
            </p:custDataLst>
          </p:nvPr>
        </p:nvSpPr>
        <p:spPr bwMode="auto">
          <a:xfrm>
            <a:off x="4802188" y="2497138"/>
            <a:ext cx="561975" cy="214313"/>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48CC9BEA-2354-4086-87BE-CFF86303A8FF}" type="datetime'''-''1''''''2.''''''''''''''''9''''%'''''''''''''''''''">
              <a:rPr lang="en-GB" altLang="en-US" sz="1100" b="1" smtClean="0">
                <a:solidFill>
                  <a:srgbClr val="C30C3E"/>
                </a:solidFill>
                <a:effectLst/>
                <a:latin typeface="MTN Brighter Sans Regular"/>
              </a:rPr>
              <a:pPr/>
              <a:t>-12.9%</a:t>
            </a:fld>
            <a:endParaRPr lang="en-GB" sz="1100" b="1" dirty="0">
              <a:solidFill>
                <a:srgbClr val="C30C3E"/>
              </a:solidFill>
              <a:latin typeface="MTN Brighter Sans Regular"/>
              <a:cs typeface="Arial" panose="020B0604020202020204" pitchFamily="34" charset="0"/>
            </a:endParaRPr>
          </a:p>
        </p:txBody>
      </p:sp>
      <p:graphicFrame>
        <p:nvGraphicFramePr>
          <p:cNvPr id="182" name="Chart 181">
            <a:extLst>
              <a:ext uri="{FF2B5EF4-FFF2-40B4-BE49-F238E27FC236}">
                <a16:creationId xmlns:a16="http://schemas.microsoft.com/office/drawing/2014/main" id="{2F9799AC-E9B8-58E4-B014-E81B103F60B1}"/>
              </a:ext>
            </a:extLst>
          </p:cNvPr>
          <p:cNvGraphicFramePr/>
          <p:nvPr>
            <p:custDataLst>
              <p:tags r:id="rId27"/>
            </p:custDataLst>
            <p:extLst>
              <p:ext uri="{D42A27DB-BD31-4B8C-83A1-F6EECF244321}">
                <p14:modId xmlns:p14="http://schemas.microsoft.com/office/powerpoint/2010/main" val="4209773874"/>
              </p:ext>
            </p:extLst>
          </p:nvPr>
        </p:nvGraphicFramePr>
        <p:xfrm>
          <a:off x="7053263" y="4525963"/>
          <a:ext cx="4375150" cy="1692275"/>
        </p:xfrm>
        <a:graphic>
          <a:graphicData uri="http://schemas.openxmlformats.org/drawingml/2006/chart">
            <c:chart xmlns:c="http://schemas.openxmlformats.org/drawingml/2006/chart" xmlns:r="http://schemas.openxmlformats.org/officeDocument/2006/relationships" r:id="rId117"/>
          </a:graphicData>
        </a:graphic>
      </p:graphicFrame>
      <p:cxnSp>
        <p:nvCxnSpPr>
          <p:cNvPr id="23" name="Straight Connector 22">
            <a:extLst>
              <a:ext uri="{FF2B5EF4-FFF2-40B4-BE49-F238E27FC236}">
                <a16:creationId xmlns:a16="http://schemas.microsoft.com/office/drawing/2014/main" id="{18BE90C2-633B-DF4B-4920-0B731884BFEE}"/>
              </a:ext>
            </a:extLst>
          </p:cNvPr>
          <p:cNvCxnSpPr/>
          <p:nvPr>
            <p:custDataLst>
              <p:tags r:id="rId28"/>
            </p:custDataLst>
          </p:nvPr>
        </p:nvCxnSpPr>
        <p:spPr bwMode="auto">
          <a:xfrm flipV="1">
            <a:off x="7897813" y="5454650"/>
            <a:ext cx="0" cy="282575"/>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CFAA58E2-B97B-8268-FB33-9B6FFFA1101B}"/>
              </a:ext>
            </a:extLst>
          </p:cNvPr>
          <p:cNvCxnSpPr/>
          <p:nvPr>
            <p:custDataLst>
              <p:tags r:id="rId29"/>
            </p:custDataLst>
          </p:nvPr>
        </p:nvCxnSpPr>
        <p:spPr bwMode="auto">
          <a:xfrm>
            <a:off x="7897813" y="5454650"/>
            <a:ext cx="431800" cy="0"/>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9A1D1A39-BBBE-D51B-42B7-2360BB903636}"/>
              </a:ext>
            </a:extLst>
          </p:cNvPr>
          <p:cNvCxnSpPr/>
          <p:nvPr>
            <p:custDataLst>
              <p:tags r:id="rId30"/>
            </p:custDataLst>
          </p:nvPr>
        </p:nvCxnSpPr>
        <p:spPr bwMode="auto">
          <a:xfrm>
            <a:off x="8329613" y="5454650"/>
            <a:ext cx="0" cy="271463"/>
          </a:xfrm>
          <a:prstGeom prst="line">
            <a:avLst/>
          </a:prstGeom>
          <a:ln w="1905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812E703-0BA1-3878-6F98-B677D41B81B2}"/>
              </a:ext>
            </a:extLst>
          </p:cNvPr>
          <p:cNvCxnSpPr/>
          <p:nvPr>
            <p:custDataLst>
              <p:tags r:id="rId31"/>
            </p:custDataLst>
          </p:nvPr>
        </p:nvCxnSpPr>
        <p:spPr bwMode="auto">
          <a:xfrm flipV="1">
            <a:off x="8405813" y="5445125"/>
            <a:ext cx="0" cy="280988"/>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370AC194-6CBB-2C6F-8263-5DE705241BC4}"/>
              </a:ext>
            </a:extLst>
          </p:cNvPr>
          <p:cNvCxnSpPr/>
          <p:nvPr>
            <p:custDataLst>
              <p:tags r:id="rId32"/>
            </p:custDataLst>
          </p:nvPr>
        </p:nvCxnSpPr>
        <p:spPr bwMode="auto">
          <a:xfrm>
            <a:off x="8405813" y="5445125"/>
            <a:ext cx="430213" cy="0"/>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AF5B8966-D6C8-620C-75C3-C20B81BB17C7}"/>
              </a:ext>
            </a:extLst>
          </p:cNvPr>
          <p:cNvCxnSpPr/>
          <p:nvPr>
            <p:custDataLst>
              <p:tags r:id="rId33"/>
            </p:custDataLst>
          </p:nvPr>
        </p:nvCxnSpPr>
        <p:spPr bwMode="auto">
          <a:xfrm>
            <a:off x="8836025" y="5445125"/>
            <a:ext cx="0" cy="271463"/>
          </a:xfrm>
          <a:prstGeom prst="line">
            <a:avLst/>
          </a:prstGeom>
          <a:ln w="1905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772B1D10-C488-64E9-4073-8BF7C7517BC0}"/>
              </a:ext>
            </a:extLst>
          </p:cNvPr>
          <p:cNvCxnSpPr/>
          <p:nvPr>
            <p:custDataLst>
              <p:tags r:id="rId34"/>
            </p:custDataLst>
          </p:nvPr>
        </p:nvCxnSpPr>
        <p:spPr bwMode="auto">
          <a:xfrm flipV="1">
            <a:off x="9678988" y="4770438"/>
            <a:ext cx="0" cy="195263"/>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0F24D81-447E-285A-8914-555ED3F8BCF6}"/>
              </a:ext>
            </a:extLst>
          </p:cNvPr>
          <p:cNvCxnSpPr>
            <a:cxnSpLocks/>
          </p:cNvCxnSpPr>
          <p:nvPr>
            <p:custDataLst>
              <p:tags r:id="rId35"/>
            </p:custDataLst>
          </p:nvPr>
        </p:nvCxnSpPr>
        <p:spPr bwMode="auto">
          <a:xfrm>
            <a:off x="9678988" y="4770438"/>
            <a:ext cx="431800" cy="0"/>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57102165-CF27-7655-D3A9-177DF880BA39}"/>
              </a:ext>
            </a:extLst>
          </p:cNvPr>
          <p:cNvCxnSpPr/>
          <p:nvPr>
            <p:custDataLst>
              <p:tags r:id="rId36"/>
            </p:custDataLst>
          </p:nvPr>
        </p:nvCxnSpPr>
        <p:spPr bwMode="auto">
          <a:xfrm>
            <a:off x="10110788" y="4770438"/>
            <a:ext cx="0" cy="292100"/>
          </a:xfrm>
          <a:prstGeom prst="line">
            <a:avLst/>
          </a:prstGeom>
          <a:ln w="1905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44F9289B-DE20-0BE1-4A19-6AF332D5477A}"/>
              </a:ext>
            </a:extLst>
          </p:cNvPr>
          <p:cNvCxnSpPr/>
          <p:nvPr>
            <p:custDataLst>
              <p:tags r:id="rId37"/>
            </p:custDataLst>
          </p:nvPr>
        </p:nvCxnSpPr>
        <p:spPr bwMode="auto">
          <a:xfrm flipV="1">
            <a:off x="10186988" y="4456113"/>
            <a:ext cx="0" cy="606425"/>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B6928604-69F8-ACCA-6CD7-5B0F76C3B878}"/>
              </a:ext>
            </a:extLst>
          </p:cNvPr>
          <p:cNvCxnSpPr>
            <a:cxnSpLocks/>
          </p:cNvCxnSpPr>
          <p:nvPr>
            <p:custDataLst>
              <p:tags r:id="rId38"/>
            </p:custDataLst>
          </p:nvPr>
        </p:nvCxnSpPr>
        <p:spPr bwMode="auto">
          <a:xfrm>
            <a:off x="10186988" y="4456113"/>
            <a:ext cx="430213" cy="0"/>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5116DDA2-520A-4E18-6194-CF5BA2F37B2E}"/>
              </a:ext>
            </a:extLst>
          </p:cNvPr>
          <p:cNvCxnSpPr/>
          <p:nvPr>
            <p:custDataLst>
              <p:tags r:id="rId39"/>
            </p:custDataLst>
          </p:nvPr>
        </p:nvCxnSpPr>
        <p:spPr bwMode="auto">
          <a:xfrm>
            <a:off x="10617200" y="4456113"/>
            <a:ext cx="0" cy="693738"/>
          </a:xfrm>
          <a:prstGeom prst="line">
            <a:avLst/>
          </a:prstGeom>
          <a:ln w="1905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5" name="Text Placeholder 2">
            <a:extLst>
              <a:ext uri="{FF2B5EF4-FFF2-40B4-BE49-F238E27FC236}">
                <a16:creationId xmlns:a16="http://schemas.microsoft.com/office/drawing/2014/main" id="{C900DD33-85FF-AF77-6D43-B0205DB43ED8}"/>
              </a:ext>
            </a:extLst>
          </p:cNvPr>
          <p:cNvSpPr>
            <a:spLocks noGrp="1"/>
          </p:cNvSpPr>
          <p:nvPr>
            <p:custDataLst>
              <p:tags r:id="rId40"/>
            </p:custDataLst>
          </p:nvPr>
        </p:nvSpPr>
        <p:spPr bwMode="auto">
          <a:xfrm>
            <a:off x="8189912" y="6018213"/>
            <a:ext cx="35560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5A0AABE3-6983-4590-984B-DBB405AE71AE}" type="datetime'R''''''''''''''''''''P''M''''''''''''''''''''''''''B'''''''''">
              <a:rPr lang="en-US" altLang="en-US" sz="1100" smtClean="0">
                <a:cs typeface="+mn-cs"/>
              </a:rPr>
              <a:pPr/>
              <a:t>RPMB</a:t>
            </a:fld>
            <a:endParaRPr lang="en-US" sz="1100" dirty="0">
              <a:cs typeface="+mn-cs"/>
            </a:endParaRPr>
          </a:p>
        </p:txBody>
      </p:sp>
      <p:sp>
        <p:nvSpPr>
          <p:cNvPr id="38" name="Text Placeholder 2">
            <a:extLst>
              <a:ext uri="{FF2B5EF4-FFF2-40B4-BE49-F238E27FC236}">
                <a16:creationId xmlns:a16="http://schemas.microsoft.com/office/drawing/2014/main" id="{EFB3BBAE-FE76-25E3-65F4-20AA8E7D6BA1}"/>
              </a:ext>
            </a:extLst>
          </p:cNvPr>
          <p:cNvSpPr>
            <a:spLocks noGrp="1"/>
          </p:cNvSpPr>
          <p:nvPr>
            <p:custDataLst>
              <p:tags r:id="rId41"/>
            </p:custDataLst>
          </p:nvPr>
        </p:nvSpPr>
        <p:spPr bwMode="gray">
          <a:xfrm>
            <a:off x="9483725" y="5403851"/>
            <a:ext cx="39052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1E803687-25FE-47E0-9537-CA794457B67E}" type="datetime'''3''''''''''''''6''''.''''''''''''''''9%'''''''''''''''''''">
              <a:rPr lang="en-US" altLang="en-US" sz="1100" smtClean="0">
                <a:solidFill>
                  <a:schemeClr val="bg1"/>
                </a:solidFill>
                <a:cs typeface="+mn-cs"/>
              </a:rPr>
              <a:pPr/>
              <a:t>36.9%</a:t>
            </a:fld>
            <a:endParaRPr lang="en-US" sz="1100" dirty="0">
              <a:solidFill>
                <a:schemeClr val="bg1"/>
              </a:solidFill>
              <a:cs typeface="+mn-cs"/>
            </a:endParaRPr>
          </a:p>
        </p:txBody>
      </p:sp>
      <p:sp>
        <p:nvSpPr>
          <p:cNvPr id="39" name="Text Placeholder 2">
            <a:extLst>
              <a:ext uri="{FF2B5EF4-FFF2-40B4-BE49-F238E27FC236}">
                <a16:creationId xmlns:a16="http://schemas.microsoft.com/office/drawing/2014/main" id="{CF02DD70-07D5-FE36-F1F2-7B57A8221F7E}"/>
              </a:ext>
            </a:extLst>
          </p:cNvPr>
          <p:cNvSpPr>
            <a:spLocks noGrp="1"/>
          </p:cNvSpPr>
          <p:nvPr>
            <p:custDataLst>
              <p:tags r:id="rId42"/>
            </p:custDataLst>
          </p:nvPr>
        </p:nvSpPr>
        <p:spPr bwMode="gray">
          <a:xfrm>
            <a:off x="9953625" y="5451476"/>
            <a:ext cx="39052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08B05FD-7E15-4F28-A90C-EDC121B3FC5D}" type="datetime'''3''3''''''.''''''2''''''''''''%'''''''''''''''">
              <a:rPr lang="en-US" altLang="en-US" sz="1100" smtClean="0">
                <a:solidFill>
                  <a:schemeClr val="bg1"/>
                </a:solidFill>
                <a:cs typeface="+mn-cs"/>
              </a:rPr>
              <a:pPr/>
              <a:t>33.2%</a:t>
            </a:fld>
            <a:endParaRPr lang="en-US" sz="1100" dirty="0">
              <a:solidFill>
                <a:schemeClr val="bg1"/>
              </a:solidFill>
              <a:cs typeface="+mn-cs"/>
            </a:endParaRPr>
          </a:p>
        </p:txBody>
      </p:sp>
      <p:sp>
        <p:nvSpPr>
          <p:cNvPr id="37" name="Text Placeholder 2">
            <a:extLst>
              <a:ext uri="{FF2B5EF4-FFF2-40B4-BE49-F238E27FC236}">
                <a16:creationId xmlns:a16="http://schemas.microsoft.com/office/drawing/2014/main" id="{F1E1689E-8FF9-C24F-5894-BBC2E70230AB}"/>
              </a:ext>
            </a:extLst>
          </p:cNvPr>
          <p:cNvSpPr>
            <a:spLocks noGrp="1"/>
          </p:cNvSpPr>
          <p:nvPr>
            <p:custDataLst>
              <p:tags r:id="rId43"/>
            </p:custDataLst>
          </p:nvPr>
        </p:nvSpPr>
        <p:spPr bwMode="gray">
          <a:xfrm>
            <a:off x="10421938" y="5495926"/>
            <a:ext cx="39052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319225AF-FA04-4200-B73C-38BE1479DB35}" type="datetime'''''''''''2''''''''''''''''9''''''''''''''.''9''''''''%'''''''">
              <a:rPr lang="en-US" altLang="en-US" sz="1100" smtClean="0">
                <a:solidFill>
                  <a:schemeClr val="bg1"/>
                </a:solidFill>
                <a:cs typeface="+mn-cs"/>
              </a:rPr>
              <a:pPr/>
              <a:t>29.9%</a:t>
            </a:fld>
            <a:endParaRPr lang="en-US" sz="1100" dirty="0">
              <a:solidFill>
                <a:schemeClr val="bg1"/>
              </a:solidFill>
              <a:cs typeface="+mn-cs"/>
            </a:endParaRPr>
          </a:p>
        </p:txBody>
      </p:sp>
      <p:sp>
        <p:nvSpPr>
          <p:cNvPr id="36" name="Text Placeholder 2">
            <a:extLst>
              <a:ext uri="{FF2B5EF4-FFF2-40B4-BE49-F238E27FC236}">
                <a16:creationId xmlns:a16="http://schemas.microsoft.com/office/drawing/2014/main" id="{3EB579D1-ED8E-20FD-AC05-606ADE315650}"/>
              </a:ext>
            </a:extLst>
          </p:cNvPr>
          <p:cNvSpPr>
            <a:spLocks noGrp="1"/>
          </p:cNvSpPr>
          <p:nvPr>
            <p:custDataLst>
              <p:tags r:id="rId44"/>
            </p:custDataLst>
          </p:nvPr>
        </p:nvSpPr>
        <p:spPr bwMode="auto">
          <a:xfrm>
            <a:off x="9790113" y="6018213"/>
            <a:ext cx="719138"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F82A18E5-2025-49A1-8FE1-FAA9CE45FE62}" type="datetime'''''''F''''''''re''e'''' vo''l''''u''''''''''''''me'">
              <a:rPr lang="en-US" altLang="en-US" sz="1100" smtClean="0">
                <a:cs typeface="+mn-cs"/>
              </a:rPr>
              <a:pPr/>
              <a:t>Free volume</a:t>
            </a:fld>
            <a:endParaRPr lang="en-US" sz="1100" dirty="0">
              <a:cs typeface="+mn-cs"/>
            </a:endParaRPr>
          </a:p>
        </p:txBody>
      </p:sp>
      <p:sp>
        <p:nvSpPr>
          <p:cNvPr id="40" name="Text Placeholder 2">
            <a:extLst>
              <a:ext uri="{FF2B5EF4-FFF2-40B4-BE49-F238E27FC236}">
                <a16:creationId xmlns:a16="http://schemas.microsoft.com/office/drawing/2014/main" id="{3CC04C1F-FCD0-6B2C-28FB-8A29BE03ECCA}"/>
              </a:ext>
            </a:extLst>
          </p:cNvPr>
          <p:cNvSpPr>
            <a:spLocks noGrp="1"/>
          </p:cNvSpPr>
          <p:nvPr>
            <p:custDataLst>
              <p:tags r:id="rId45"/>
            </p:custDataLst>
          </p:nvPr>
        </p:nvSpPr>
        <p:spPr bwMode="auto">
          <a:xfrm>
            <a:off x="7864475" y="5335588"/>
            <a:ext cx="498475" cy="238125"/>
          </a:xfrm>
          <a:prstGeom prst="ellipse">
            <a:avLst/>
          </a:prstGeom>
          <a:solidFill>
            <a:schemeClr val="bg1"/>
          </a:solidFill>
          <a:ln>
            <a:noFill/>
          </a:ln>
          <a:effec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53885F6-037D-43EB-801E-0C0237A56B53}" type="datetime'''+''5''''''.3''''''''''''''''''''''''''''''''''%'''''''''">
              <a:rPr lang="en-US" altLang="en-US" sz="1100" b="1" smtClean="0">
                <a:solidFill>
                  <a:srgbClr val="007770"/>
                </a:solidFill>
                <a:effectLst/>
                <a:cs typeface="+mn-cs"/>
              </a:rPr>
              <a:pPr/>
              <a:t>+5.3%</a:t>
            </a:fld>
            <a:endParaRPr lang="en-US" sz="1100" b="1" dirty="0">
              <a:solidFill>
                <a:srgbClr val="007770"/>
              </a:solidFill>
              <a:cs typeface="+mn-cs"/>
            </a:endParaRPr>
          </a:p>
        </p:txBody>
      </p:sp>
      <p:sp>
        <p:nvSpPr>
          <p:cNvPr id="41" name="Text Placeholder 2">
            <a:extLst>
              <a:ext uri="{FF2B5EF4-FFF2-40B4-BE49-F238E27FC236}">
                <a16:creationId xmlns:a16="http://schemas.microsoft.com/office/drawing/2014/main" id="{7D289A44-C0E7-C31C-FD7E-047DC3CF8368}"/>
              </a:ext>
            </a:extLst>
          </p:cNvPr>
          <p:cNvSpPr>
            <a:spLocks noGrp="1"/>
          </p:cNvSpPr>
          <p:nvPr>
            <p:custDataLst>
              <p:tags r:id="rId46"/>
            </p:custDataLst>
          </p:nvPr>
        </p:nvSpPr>
        <p:spPr bwMode="auto">
          <a:xfrm>
            <a:off x="8370888" y="5326063"/>
            <a:ext cx="498475" cy="238125"/>
          </a:xfrm>
          <a:prstGeom prst="ellipse">
            <a:avLst/>
          </a:prstGeom>
          <a:solidFill>
            <a:schemeClr val="bg1"/>
          </a:solidFill>
          <a:ln>
            <a:noFill/>
          </a:ln>
          <a:effec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950049BF-A294-491E-B916-286574E245AC}" type="datetime'+''4''''''''''''''''''.''''6''%'''''''''''''''''''''''''''''">
              <a:rPr lang="en-US" altLang="en-US" sz="1100" b="1" smtClean="0">
                <a:solidFill>
                  <a:srgbClr val="007770"/>
                </a:solidFill>
                <a:effectLst/>
                <a:cs typeface="+mn-cs"/>
              </a:rPr>
              <a:pPr/>
              <a:t>+4.6%</a:t>
            </a:fld>
            <a:endParaRPr lang="en-US" sz="1100" b="1" dirty="0">
              <a:solidFill>
                <a:srgbClr val="007770"/>
              </a:solidFill>
              <a:cs typeface="+mn-cs"/>
            </a:endParaRPr>
          </a:p>
        </p:txBody>
      </p:sp>
      <p:sp>
        <p:nvSpPr>
          <p:cNvPr id="42" name="Text Placeholder 2">
            <a:extLst>
              <a:ext uri="{FF2B5EF4-FFF2-40B4-BE49-F238E27FC236}">
                <a16:creationId xmlns:a16="http://schemas.microsoft.com/office/drawing/2014/main" id="{7AEE6224-AD98-027E-45C9-4FF50AE2C83E}"/>
              </a:ext>
            </a:extLst>
          </p:cNvPr>
          <p:cNvSpPr>
            <a:spLocks noGrp="1"/>
          </p:cNvSpPr>
          <p:nvPr>
            <p:custDataLst>
              <p:tags r:id="rId47"/>
            </p:custDataLst>
          </p:nvPr>
        </p:nvSpPr>
        <p:spPr bwMode="auto">
          <a:xfrm>
            <a:off x="9664701" y="4651375"/>
            <a:ext cx="460375" cy="238125"/>
          </a:xfrm>
          <a:prstGeom prst="ellipse">
            <a:avLst/>
          </a:prstGeom>
          <a:solidFill>
            <a:schemeClr val="bg1"/>
          </a:solidFill>
          <a:ln>
            <a:noFill/>
          </a:ln>
          <a:effec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AD58C56-25B3-4B86-BCB3-96B2238E8447}" type="datetime'-''9.''''''''''''''9''''''''''''''''%'''''''''''''''''''''''''">
              <a:rPr lang="en-US" altLang="en-US" sz="1100" b="1" smtClean="0">
                <a:solidFill>
                  <a:srgbClr val="BC0F05"/>
                </a:solidFill>
                <a:effectLst/>
                <a:cs typeface="+mn-cs"/>
              </a:rPr>
              <a:pPr/>
              <a:t>-9.9%</a:t>
            </a:fld>
            <a:endParaRPr lang="en-US" sz="1100" b="1" dirty="0">
              <a:solidFill>
                <a:srgbClr val="BC0F05"/>
              </a:solidFill>
              <a:cs typeface="+mn-cs"/>
            </a:endParaRPr>
          </a:p>
        </p:txBody>
      </p:sp>
      <p:sp>
        <p:nvSpPr>
          <p:cNvPr id="43" name="Text Placeholder 2">
            <a:extLst>
              <a:ext uri="{FF2B5EF4-FFF2-40B4-BE49-F238E27FC236}">
                <a16:creationId xmlns:a16="http://schemas.microsoft.com/office/drawing/2014/main" id="{6CF5BEB6-3EF3-F55C-B776-8BD962AB56C6}"/>
              </a:ext>
            </a:extLst>
          </p:cNvPr>
          <p:cNvSpPr>
            <a:spLocks noGrp="1"/>
          </p:cNvSpPr>
          <p:nvPr>
            <p:custDataLst>
              <p:tags r:id="rId48"/>
            </p:custDataLst>
          </p:nvPr>
        </p:nvSpPr>
        <p:spPr bwMode="auto">
          <a:xfrm>
            <a:off x="10120313" y="4337050"/>
            <a:ext cx="561975" cy="238125"/>
          </a:xfrm>
          <a:prstGeom prst="ellipse">
            <a:avLst/>
          </a:prstGeom>
          <a:solidFill>
            <a:schemeClr val="bg1"/>
          </a:solidFill>
          <a:ln>
            <a:noFill/>
          </a:ln>
          <a:effec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C21A3E9-C374-4295-B291-C395CBCCC95E}" type="datetime'''''''''''-1''''''''''''''''0''''''''''''''''.1''''%'''''''">
              <a:rPr lang="en-US" altLang="en-US" sz="1100" b="1" smtClean="0">
                <a:solidFill>
                  <a:srgbClr val="BC0F05"/>
                </a:solidFill>
                <a:effectLst/>
                <a:cs typeface="+mn-cs"/>
              </a:rPr>
              <a:pPr/>
              <a:t>-10.1%</a:t>
            </a:fld>
            <a:endParaRPr lang="en-US" sz="1100" b="1" dirty="0">
              <a:solidFill>
                <a:srgbClr val="BC0F05"/>
              </a:solidFill>
              <a:cs typeface="+mn-cs"/>
            </a:endParaRPr>
          </a:p>
        </p:txBody>
      </p:sp>
      <p:sp>
        <p:nvSpPr>
          <p:cNvPr id="44" name="TextBox 43">
            <a:extLst>
              <a:ext uri="{FF2B5EF4-FFF2-40B4-BE49-F238E27FC236}">
                <a16:creationId xmlns:a16="http://schemas.microsoft.com/office/drawing/2014/main" id="{3CD44EF3-046F-109C-01BD-9E7E53E61B66}"/>
              </a:ext>
            </a:extLst>
          </p:cNvPr>
          <p:cNvSpPr txBox="1"/>
          <p:nvPr/>
        </p:nvSpPr>
        <p:spPr>
          <a:xfrm>
            <a:off x="733426" y="1874808"/>
            <a:ext cx="3340100" cy="400110"/>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US" sz="1600" b="1" dirty="0"/>
              <a:t>Pre-Implementation (Q4 2022)</a:t>
            </a:r>
          </a:p>
        </p:txBody>
      </p:sp>
      <p:sp>
        <p:nvSpPr>
          <p:cNvPr id="45" name="TextBox 44">
            <a:extLst>
              <a:ext uri="{FF2B5EF4-FFF2-40B4-BE49-F238E27FC236}">
                <a16:creationId xmlns:a16="http://schemas.microsoft.com/office/drawing/2014/main" id="{D9DA28DD-30A5-1E4D-9DE0-A2CB017E19A4}"/>
              </a:ext>
            </a:extLst>
          </p:cNvPr>
          <p:cNvSpPr txBox="1"/>
          <p:nvPr/>
        </p:nvSpPr>
        <p:spPr>
          <a:xfrm>
            <a:off x="7167563" y="1865283"/>
            <a:ext cx="3340100" cy="400110"/>
          </a:xfrm>
          <a:prstGeom prst="rect">
            <a:avLst/>
          </a:prstGeom>
          <a:ln w="6350">
            <a:noFill/>
            <a:miter lim="800000"/>
          </a:ln>
        </p:spPr>
        <p:txBody>
          <a:bodyPr vert="horz" wrap="square" lIns="0" tIns="0" rIns="0" bIns="0" rtlCol="0">
            <a:noAutofit/>
          </a:bodyPr>
          <a:lstStyle/>
          <a:p>
            <a:pPr algn="l">
              <a:spcBef>
                <a:spcPts val="300"/>
              </a:spcBef>
              <a:spcAft>
                <a:spcPts val="300"/>
              </a:spcAft>
              <a:buNone/>
            </a:pPr>
            <a:r>
              <a:rPr lang="en-US" sz="1600" b="1" dirty="0"/>
              <a:t>Post-Implementation (Q1 2023)</a:t>
            </a:r>
          </a:p>
        </p:txBody>
      </p:sp>
      <p:graphicFrame>
        <p:nvGraphicFramePr>
          <p:cNvPr id="180" name="Chart 179">
            <a:extLst>
              <a:ext uri="{FF2B5EF4-FFF2-40B4-BE49-F238E27FC236}">
                <a16:creationId xmlns:a16="http://schemas.microsoft.com/office/drawing/2014/main" id="{1072B7E2-F18D-B0E3-3B9A-2550DBF5A11E}"/>
              </a:ext>
            </a:extLst>
          </p:cNvPr>
          <p:cNvGraphicFramePr/>
          <p:nvPr>
            <p:custDataLst>
              <p:tags r:id="rId49"/>
            </p:custDataLst>
            <p:extLst>
              <p:ext uri="{D42A27DB-BD31-4B8C-83A1-F6EECF244321}">
                <p14:modId xmlns:p14="http://schemas.microsoft.com/office/powerpoint/2010/main" val="819013176"/>
              </p:ext>
            </p:extLst>
          </p:nvPr>
        </p:nvGraphicFramePr>
        <p:xfrm>
          <a:off x="674688" y="4525963"/>
          <a:ext cx="3990975" cy="1692275"/>
        </p:xfrm>
        <a:graphic>
          <a:graphicData uri="http://schemas.openxmlformats.org/drawingml/2006/chart">
            <c:chart xmlns:c="http://schemas.openxmlformats.org/drawingml/2006/chart" xmlns:r="http://schemas.openxmlformats.org/officeDocument/2006/relationships" r:id="rId118"/>
          </a:graphicData>
        </a:graphic>
      </p:graphicFrame>
      <p:cxnSp>
        <p:nvCxnSpPr>
          <p:cNvPr id="48" name="Straight Connector 47">
            <a:extLst>
              <a:ext uri="{FF2B5EF4-FFF2-40B4-BE49-F238E27FC236}">
                <a16:creationId xmlns:a16="http://schemas.microsoft.com/office/drawing/2014/main" id="{D52334EF-9500-BB4B-6926-D5EB837E616E}"/>
              </a:ext>
            </a:extLst>
          </p:cNvPr>
          <p:cNvCxnSpPr/>
          <p:nvPr>
            <p:custDataLst>
              <p:tags r:id="rId50"/>
            </p:custDataLst>
          </p:nvPr>
        </p:nvCxnSpPr>
        <p:spPr bwMode="auto">
          <a:xfrm flipV="1">
            <a:off x="1474788" y="5451475"/>
            <a:ext cx="0" cy="260350"/>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9" name="Straight Connector 48">
            <a:extLst>
              <a:ext uri="{FF2B5EF4-FFF2-40B4-BE49-F238E27FC236}">
                <a16:creationId xmlns:a16="http://schemas.microsoft.com/office/drawing/2014/main" id="{F5F450FE-22C5-4552-C2CF-8B7789FE01EC}"/>
              </a:ext>
            </a:extLst>
          </p:cNvPr>
          <p:cNvCxnSpPr/>
          <p:nvPr>
            <p:custDataLst>
              <p:tags r:id="rId51"/>
            </p:custDataLst>
          </p:nvPr>
        </p:nvCxnSpPr>
        <p:spPr bwMode="auto">
          <a:xfrm>
            <a:off x="1474788" y="5451475"/>
            <a:ext cx="379413" cy="0"/>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F3CE9CB0-8401-47DC-EF1E-C0D1F3DD6154}"/>
              </a:ext>
            </a:extLst>
          </p:cNvPr>
          <p:cNvCxnSpPr/>
          <p:nvPr>
            <p:custDataLst>
              <p:tags r:id="rId52"/>
            </p:custDataLst>
          </p:nvPr>
        </p:nvCxnSpPr>
        <p:spPr bwMode="auto">
          <a:xfrm>
            <a:off x="1854200" y="5451475"/>
            <a:ext cx="0" cy="271463"/>
          </a:xfrm>
          <a:prstGeom prst="line">
            <a:avLst/>
          </a:prstGeom>
          <a:ln w="1905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0" name="Straight Connector 49">
            <a:extLst>
              <a:ext uri="{FF2B5EF4-FFF2-40B4-BE49-F238E27FC236}">
                <a16:creationId xmlns:a16="http://schemas.microsoft.com/office/drawing/2014/main" id="{7F463205-13A8-A8AF-E427-00ABA4797B91}"/>
              </a:ext>
            </a:extLst>
          </p:cNvPr>
          <p:cNvCxnSpPr/>
          <p:nvPr>
            <p:custDataLst>
              <p:tags r:id="rId53"/>
            </p:custDataLst>
          </p:nvPr>
        </p:nvCxnSpPr>
        <p:spPr bwMode="auto">
          <a:xfrm flipV="1">
            <a:off x="1930400" y="5137150"/>
            <a:ext cx="0" cy="585788"/>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1" name="Straight Connector 50">
            <a:extLst>
              <a:ext uri="{FF2B5EF4-FFF2-40B4-BE49-F238E27FC236}">
                <a16:creationId xmlns:a16="http://schemas.microsoft.com/office/drawing/2014/main" id="{B37DC866-2047-AE0A-8A61-59737E25607A}"/>
              </a:ext>
            </a:extLst>
          </p:cNvPr>
          <p:cNvCxnSpPr/>
          <p:nvPr>
            <p:custDataLst>
              <p:tags r:id="rId54"/>
            </p:custDataLst>
          </p:nvPr>
        </p:nvCxnSpPr>
        <p:spPr bwMode="auto">
          <a:xfrm>
            <a:off x="1930400" y="5137150"/>
            <a:ext cx="381000" cy="0"/>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2" name="Straight Connector 51">
            <a:extLst>
              <a:ext uri="{FF2B5EF4-FFF2-40B4-BE49-F238E27FC236}">
                <a16:creationId xmlns:a16="http://schemas.microsoft.com/office/drawing/2014/main" id="{1C0D4E9D-2CAD-D0F7-BD1A-EB73C55572D7}"/>
              </a:ext>
            </a:extLst>
          </p:cNvPr>
          <p:cNvCxnSpPr/>
          <p:nvPr>
            <p:custDataLst>
              <p:tags r:id="rId55"/>
            </p:custDataLst>
          </p:nvPr>
        </p:nvCxnSpPr>
        <p:spPr bwMode="auto">
          <a:xfrm>
            <a:off x="2311400" y="5137150"/>
            <a:ext cx="0" cy="603250"/>
          </a:xfrm>
          <a:prstGeom prst="line">
            <a:avLst/>
          </a:prstGeom>
          <a:ln w="1905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3" name="Straight Connector 52">
            <a:extLst>
              <a:ext uri="{FF2B5EF4-FFF2-40B4-BE49-F238E27FC236}">
                <a16:creationId xmlns:a16="http://schemas.microsoft.com/office/drawing/2014/main" id="{C5E9E55D-96D1-839E-D628-8E754DF75196}"/>
              </a:ext>
            </a:extLst>
          </p:cNvPr>
          <p:cNvCxnSpPr/>
          <p:nvPr>
            <p:custDataLst>
              <p:tags r:id="rId56"/>
            </p:custDataLst>
          </p:nvPr>
        </p:nvCxnSpPr>
        <p:spPr bwMode="auto">
          <a:xfrm flipV="1">
            <a:off x="3063875" y="4749800"/>
            <a:ext cx="0" cy="360363"/>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4" name="Straight Connector 53">
            <a:extLst>
              <a:ext uri="{FF2B5EF4-FFF2-40B4-BE49-F238E27FC236}">
                <a16:creationId xmlns:a16="http://schemas.microsoft.com/office/drawing/2014/main" id="{799BE6F1-1EE0-BDBC-9738-7EBB8FD49D89}"/>
              </a:ext>
            </a:extLst>
          </p:cNvPr>
          <p:cNvCxnSpPr>
            <a:cxnSpLocks/>
          </p:cNvCxnSpPr>
          <p:nvPr>
            <p:custDataLst>
              <p:tags r:id="rId57"/>
            </p:custDataLst>
          </p:nvPr>
        </p:nvCxnSpPr>
        <p:spPr bwMode="auto">
          <a:xfrm>
            <a:off x="3063876" y="4749800"/>
            <a:ext cx="379413" cy="0"/>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0EFCAA00-F3EA-BA1D-FA3B-74D076940CBC}"/>
              </a:ext>
            </a:extLst>
          </p:cNvPr>
          <p:cNvCxnSpPr/>
          <p:nvPr>
            <p:custDataLst>
              <p:tags r:id="rId58"/>
            </p:custDataLst>
          </p:nvPr>
        </p:nvCxnSpPr>
        <p:spPr bwMode="auto">
          <a:xfrm>
            <a:off x="3443288" y="4749800"/>
            <a:ext cx="0" cy="271463"/>
          </a:xfrm>
          <a:prstGeom prst="line">
            <a:avLst/>
          </a:prstGeom>
          <a:ln w="1905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cxnSp>
        <p:nvCxnSpPr>
          <p:cNvPr id="56" name="Straight Connector 55">
            <a:extLst>
              <a:ext uri="{FF2B5EF4-FFF2-40B4-BE49-F238E27FC236}">
                <a16:creationId xmlns:a16="http://schemas.microsoft.com/office/drawing/2014/main" id="{495CD2DA-A78C-A3EB-9029-F54E75443DC0}"/>
              </a:ext>
            </a:extLst>
          </p:cNvPr>
          <p:cNvCxnSpPr/>
          <p:nvPr>
            <p:custDataLst>
              <p:tags r:id="rId59"/>
            </p:custDataLst>
          </p:nvPr>
        </p:nvCxnSpPr>
        <p:spPr bwMode="auto">
          <a:xfrm flipV="1">
            <a:off x="3519488" y="4435475"/>
            <a:ext cx="0" cy="585788"/>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3F54352E-1892-84DB-1F1A-BD4A6E40289A}"/>
              </a:ext>
            </a:extLst>
          </p:cNvPr>
          <p:cNvCxnSpPr>
            <a:cxnSpLocks/>
          </p:cNvCxnSpPr>
          <p:nvPr>
            <p:custDataLst>
              <p:tags r:id="rId60"/>
            </p:custDataLst>
          </p:nvPr>
        </p:nvCxnSpPr>
        <p:spPr bwMode="auto">
          <a:xfrm>
            <a:off x="3519488" y="4435475"/>
            <a:ext cx="381000" cy="0"/>
          </a:xfrm>
          <a:prstGeom prst="line">
            <a:avLst/>
          </a:prstGeom>
          <a:ln w="1905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C2C53B3A-82FC-86B8-87C8-901ECB7D439E}"/>
              </a:ext>
            </a:extLst>
          </p:cNvPr>
          <p:cNvCxnSpPr/>
          <p:nvPr>
            <p:custDataLst>
              <p:tags r:id="rId61"/>
            </p:custDataLst>
          </p:nvPr>
        </p:nvCxnSpPr>
        <p:spPr bwMode="auto">
          <a:xfrm>
            <a:off x="3900488" y="4435475"/>
            <a:ext cx="0" cy="466725"/>
          </a:xfrm>
          <a:prstGeom prst="line">
            <a:avLst/>
          </a:prstGeom>
          <a:ln w="19050" cap="flat" cmpd="sng" algn="ctr">
            <a:solidFill>
              <a:schemeClr val="tx1"/>
            </a:solidFill>
            <a:prstDash val="solid"/>
            <a:round/>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60" name="Text Placeholder 2">
            <a:extLst>
              <a:ext uri="{FF2B5EF4-FFF2-40B4-BE49-F238E27FC236}">
                <a16:creationId xmlns:a16="http://schemas.microsoft.com/office/drawing/2014/main" id="{A6D1F115-9C5B-3E2A-953D-EB44726D3F1A}"/>
              </a:ext>
            </a:extLst>
          </p:cNvPr>
          <p:cNvSpPr>
            <a:spLocks noGrp="1"/>
          </p:cNvSpPr>
          <p:nvPr>
            <p:custDataLst>
              <p:tags r:id="rId62"/>
            </p:custDataLst>
          </p:nvPr>
        </p:nvSpPr>
        <p:spPr bwMode="auto">
          <a:xfrm>
            <a:off x="1714499" y="6018213"/>
            <a:ext cx="35560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7161FC2F-2DD3-43D6-960D-314B4C8BD3DF}" type="datetime'''''''''''''''R''''''PM''''''B'''''''''''">
              <a:rPr lang="en-US" altLang="en-US" sz="1100" smtClean="0">
                <a:cs typeface="+mn-cs"/>
              </a:rPr>
              <a:pPr/>
              <a:t>RPMB</a:t>
            </a:fld>
            <a:endParaRPr lang="en-US" sz="1100" dirty="0">
              <a:cs typeface="+mn-cs"/>
            </a:endParaRPr>
          </a:p>
        </p:txBody>
      </p:sp>
      <p:sp>
        <p:nvSpPr>
          <p:cNvPr id="62" name="Text Placeholder 2">
            <a:extLst>
              <a:ext uri="{FF2B5EF4-FFF2-40B4-BE49-F238E27FC236}">
                <a16:creationId xmlns:a16="http://schemas.microsoft.com/office/drawing/2014/main" id="{4AC0A462-F02D-3AE1-060D-8C450AACC816}"/>
              </a:ext>
            </a:extLst>
          </p:cNvPr>
          <p:cNvSpPr>
            <a:spLocks noGrp="1"/>
          </p:cNvSpPr>
          <p:nvPr>
            <p:custDataLst>
              <p:tags r:id="rId63"/>
            </p:custDataLst>
          </p:nvPr>
        </p:nvSpPr>
        <p:spPr bwMode="gray">
          <a:xfrm>
            <a:off x="2868613" y="5475289"/>
            <a:ext cx="39052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2DD071F0-502D-4ECD-A550-967D3A33AF21}" type="datetime'''''''''''1''''''''''0.''''''''''3''''''''''''''''''''%'''">
              <a:rPr lang="en-US" altLang="en-US" sz="1100" smtClean="0">
                <a:solidFill>
                  <a:schemeClr val="bg1"/>
                </a:solidFill>
                <a:cs typeface="+mn-cs"/>
              </a:rPr>
              <a:pPr/>
              <a:t>10.3%</a:t>
            </a:fld>
            <a:endParaRPr lang="en-US" sz="1100" dirty="0">
              <a:solidFill>
                <a:schemeClr val="bg1"/>
              </a:solidFill>
              <a:cs typeface="+mn-cs"/>
            </a:endParaRPr>
          </a:p>
        </p:txBody>
      </p:sp>
      <p:sp>
        <p:nvSpPr>
          <p:cNvPr id="63" name="Text Placeholder 2">
            <a:extLst>
              <a:ext uri="{FF2B5EF4-FFF2-40B4-BE49-F238E27FC236}">
                <a16:creationId xmlns:a16="http://schemas.microsoft.com/office/drawing/2014/main" id="{58B61C7A-7DA0-047B-C384-B33059748A35}"/>
              </a:ext>
            </a:extLst>
          </p:cNvPr>
          <p:cNvSpPr>
            <a:spLocks noGrp="1"/>
          </p:cNvSpPr>
          <p:nvPr>
            <p:custDataLst>
              <p:tags r:id="rId64"/>
            </p:custDataLst>
          </p:nvPr>
        </p:nvSpPr>
        <p:spPr bwMode="gray">
          <a:xfrm>
            <a:off x="3286125" y="5430839"/>
            <a:ext cx="39052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02945B04-9E77-414C-BD87-06382B8F3012}" type="datetime'''''1''''''''''1''''''.''4''''''''''''%'''''''''''''''">
              <a:rPr lang="en-US" altLang="en-US" sz="1100" smtClean="0">
                <a:solidFill>
                  <a:schemeClr val="bg1"/>
                </a:solidFill>
                <a:cs typeface="+mn-cs"/>
              </a:rPr>
              <a:pPr/>
              <a:t>11.4%</a:t>
            </a:fld>
            <a:endParaRPr lang="en-US" sz="1100" dirty="0">
              <a:solidFill>
                <a:schemeClr val="bg1"/>
              </a:solidFill>
              <a:cs typeface="+mn-cs"/>
            </a:endParaRPr>
          </a:p>
        </p:txBody>
      </p:sp>
      <p:sp>
        <p:nvSpPr>
          <p:cNvPr id="59" name="Text Placeholder 2">
            <a:extLst>
              <a:ext uri="{FF2B5EF4-FFF2-40B4-BE49-F238E27FC236}">
                <a16:creationId xmlns:a16="http://schemas.microsoft.com/office/drawing/2014/main" id="{9B3A1770-608C-5D1A-BE09-B120B573410F}"/>
              </a:ext>
            </a:extLst>
          </p:cNvPr>
          <p:cNvSpPr>
            <a:spLocks noGrp="1"/>
          </p:cNvSpPr>
          <p:nvPr>
            <p:custDataLst>
              <p:tags r:id="rId65"/>
            </p:custDataLst>
          </p:nvPr>
        </p:nvSpPr>
        <p:spPr bwMode="gray">
          <a:xfrm>
            <a:off x="3705225" y="5372101"/>
            <a:ext cx="39052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20638" tIns="0" rIns="20638"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522AB2F1-45BF-4D3F-86F0-B509FBAF1008}" type="datetime'''''''''''''''''''''''''''''1''''''2.''''''''9%'''''''''">
              <a:rPr lang="en-US" altLang="en-US" sz="1100" smtClean="0">
                <a:solidFill>
                  <a:schemeClr val="bg1"/>
                </a:solidFill>
                <a:cs typeface="+mn-cs"/>
              </a:rPr>
              <a:pPr/>
              <a:t>12.9%</a:t>
            </a:fld>
            <a:endParaRPr lang="en-US" sz="1100" dirty="0">
              <a:solidFill>
                <a:schemeClr val="bg1"/>
              </a:solidFill>
              <a:cs typeface="+mn-cs"/>
            </a:endParaRPr>
          </a:p>
        </p:txBody>
      </p:sp>
      <p:sp>
        <p:nvSpPr>
          <p:cNvPr id="61" name="Text Placeholder 2">
            <a:extLst>
              <a:ext uri="{FF2B5EF4-FFF2-40B4-BE49-F238E27FC236}">
                <a16:creationId xmlns:a16="http://schemas.microsoft.com/office/drawing/2014/main" id="{B79CC377-12C5-6ADF-EBE8-22954918B78E}"/>
              </a:ext>
            </a:extLst>
          </p:cNvPr>
          <p:cNvSpPr>
            <a:spLocks noGrp="1"/>
          </p:cNvSpPr>
          <p:nvPr>
            <p:custDataLst>
              <p:tags r:id="rId66"/>
            </p:custDataLst>
          </p:nvPr>
        </p:nvSpPr>
        <p:spPr bwMode="auto">
          <a:xfrm>
            <a:off x="3122613" y="6018213"/>
            <a:ext cx="719138"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4DB015EC-EB82-4B9E-9AF1-73E12182A190}" type="datetime'''F''''''''r''''e''''''''e'' v''''''o''''''''l''u''''m''e'">
              <a:rPr lang="en-US" altLang="en-US" sz="1100" smtClean="0">
                <a:cs typeface="+mn-cs"/>
              </a:rPr>
              <a:pPr/>
              <a:t>Free volume</a:t>
            </a:fld>
            <a:endParaRPr lang="en-US" sz="1100" dirty="0">
              <a:cs typeface="+mn-cs"/>
            </a:endParaRPr>
          </a:p>
        </p:txBody>
      </p:sp>
      <p:sp>
        <p:nvSpPr>
          <p:cNvPr id="64" name="Text Placeholder 2">
            <a:extLst>
              <a:ext uri="{FF2B5EF4-FFF2-40B4-BE49-F238E27FC236}">
                <a16:creationId xmlns:a16="http://schemas.microsoft.com/office/drawing/2014/main" id="{E45F1D67-F0C6-89DA-2F0E-B8A71CB50E47}"/>
              </a:ext>
            </a:extLst>
          </p:cNvPr>
          <p:cNvSpPr>
            <a:spLocks noGrp="1"/>
          </p:cNvSpPr>
          <p:nvPr>
            <p:custDataLst>
              <p:tags r:id="rId67"/>
            </p:custDataLst>
          </p:nvPr>
        </p:nvSpPr>
        <p:spPr bwMode="auto">
          <a:xfrm>
            <a:off x="1433514" y="5332413"/>
            <a:ext cx="460375" cy="238125"/>
          </a:xfrm>
          <a:prstGeom prst="ellipse">
            <a:avLst/>
          </a:prstGeom>
          <a:solidFill>
            <a:schemeClr val="bg1"/>
          </a:solidFill>
          <a:ln>
            <a:noFill/>
          </a:ln>
          <a:effec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8586B285-FFA9-4434-A44C-533C767A03B9}" type="datetime'''''-''''''''''''''''''''''''5''''.0''''''%'">
              <a:rPr lang="en-US" altLang="en-US" sz="1100" b="1" smtClean="0">
                <a:solidFill>
                  <a:srgbClr val="BC0F05"/>
                </a:solidFill>
                <a:effectLst/>
                <a:cs typeface="+mn-cs"/>
              </a:rPr>
              <a:pPr/>
              <a:t>-5.0%</a:t>
            </a:fld>
            <a:endParaRPr lang="en-US" sz="1100" b="1" dirty="0">
              <a:solidFill>
                <a:srgbClr val="BC0F05"/>
              </a:solidFill>
              <a:cs typeface="+mn-cs"/>
            </a:endParaRPr>
          </a:p>
        </p:txBody>
      </p:sp>
      <p:sp>
        <p:nvSpPr>
          <p:cNvPr id="65" name="Text Placeholder 2">
            <a:extLst>
              <a:ext uri="{FF2B5EF4-FFF2-40B4-BE49-F238E27FC236}">
                <a16:creationId xmlns:a16="http://schemas.microsoft.com/office/drawing/2014/main" id="{680A8C46-B58B-2153-EC69-32D9EC981BA4}"/>
              </a:ext>
            </a:extLst>
          </p:cNvPr>
          <p:cNvSpPr>
            <a:spLocks noGrp="1"/>
          </p:cNvSpPr>
          <p:nvPr>
            <p:custDataLst>
              <p:tags r:id="rId68"/>
            </p:custDataLst>
          </p:nvPr>
        </p:nvSpPr>
        <p:spPr bwMode="auto">
          <a:xfrm>
            <a:off x="1890714" y="5018088"/>
            <a:ext cx="460375" cy="238125"/>
          </a:xfrm>
          <a:prstGeom prst="ellipse">
            <a:avLst/>
          </a:prstGeom>
          <a:solidFill>
            <a:schemeClr val="bg1"/>
          </a:solidFill>
          <a:ln>
            <a:noFill/>
          </a:ln>
          <a:effec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EE3504E8-9ECA-499C-B42E-E24D61FD9AED}" type="datetime'''-''''''''8.''''''''''''''''''''''''''''''''3%'''''''''">
              <a:rPr lang="en-US" altLang="en-US" sz="1100" b="1" smtClean="0">
                <a:solidFill>
                  <a:srgbClr val="BC0F05"/>
                </a:solidFill>
                <a:effectLst/>
                <a:cs typeface="+mn-cs"/>
              </a:rPr>
              <a:pPr/>
              <a:t>-8.3%</a:t>
            </a:fld>
            <a:endParaRPr lang="en-US" sz="1100" b="1" dirty="0">
              <a:solidFill>
                <a:srgbClr val="BC0F05"/>
              </a:solidFill>
              <a:cs typeface="+mn-cs"/>
            </a:endParaRPr>
          </a:p>
        </p:txBody>
      </p:sp>
      <p:sp>
        <p:nvSpPr>
          <p:cNvPr id="66" name="Text Placeholder 2">
            <a:extLst>
              <a:ext uri="{FF2B5EF4-FFF2-40B4-BE49-F238E27FC236}">
                <a16:creationId xmlns:a16="http://schemas.microsoft.com/office/drawing/2014/main" id="{96369A54-A700-FDE3-AE83-09D9BDC90CB2}"/>
              </a:ext>
            </a:extLst>
          </p:cNvPr>
          <p:cNvSpPr>
            <a:spLocks noGrp="1"/>
          </p:cNvSpPr>
          <p:nvPr>
            <p:custDataLst>
              <p:tags r:id="rId69"/>
            </p:custDataLst>
          </p:nvPr>
        </p:nvSpPr>
        <p:spPr bwMode="auto">
          <a:xfrm>
            <a:off x="2952751" y="4630738"/>
            <a:ext cx="600075" cy="238125"/>
          </a:xfrm>
          <a:prstGeom prst="ellipse">
            <a:avLst/>
          </a:prstGeom>
          <a:solidFill>
            <a:schemeClr val="bg1"/>
          </a:solidFill>
          <a:ln>
            <a:noFill/>
          </a:ln>
          <a:effec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65138D88-D426-40D9-8137-0C8AB4FDAE54}" type="datetime'+''''''1''''''''''0.7''''''''''''%'''''''''">
              <a:rPr lang="en-US" altLang="en-US" sz="1100" b="1" smtClean="0">
                <a:solidFill>
                  <a:srgbClr val="007770"/>
                </a:solidFill>
                <a:effectLst/>
                <a:cs typeface="+mn-cs"/>
              </a:rPr>
              <a:pPr/>
              <a:t>+10.7%</a:t>
            </a:fld>
            <a:endParaRPr lang="en-US" sz="1100" b="1" dirty="0">
              <a:solidFill>
                <a:srgbClr val="007770"/>
              </a:solidFill>
              <a:cs typeface="+mn-cs"/>
            </a:endParaRPr>
          </a:p>
        </p:txBody>
      </p:sp>
      <p:sp>
        <p:nvSpPr>
          <p:cNvPr id="67" name="Text Placeholder 2">
            <a:extLst>
              <a:ext uri="{FF2B5EF4-FFF2-40B4-BE49-F238E27FC236}">
                <a16:creationId xmlns:a16="http://schemas.microsoft.com/office/drawing/2014/main" id="{D6E56E70-0998-A0DB-5994-1FE82C80C380}"/>
              </a:ext>
            </a:extLst>
          </p:cNvPr>
          <p:cNvSpPr>
            <a:spLocks noGrp="1"/>
          </p:cNvSpPr>
          <p:nvPr>
            <p:custDataLst>
              <p:tags r:id="rId70"/>
            </p:custDataLst>
          </p:nvPr>
        </p:nvSpPr>
        <p:spPr bwMode="auto">
          <a:xfrm>
            <a:off x="3409951" y="4316413"/>
            <a:ext cx="600075" cy="238125"/>
          </a:xfrm>
          <a:prstGeom prst="ellipse">
            <a:avLst/>
          </a:prstGeom>
          <a:solidFill>
            <a:schemeClr val="bg1"/>
          </a:solidFill>
          <a:ln>
            <a:noFill/>
          </a:ln>
          <a:effec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D4A15938-E404-4E45-ADB5-34325BEDBEC0}" type="datetime'''''''''+''1''''3''''''.2''''''''''''''''%'''''''''''''">
              <a:rPr lang="en-US" altLang="en-US" sz="1100" b="1" smtClean="0">
                <a:solidFill>
                  <a:srgbClr val="007770"/>
                </a:solidFill>
                <a:effectLst/>
                <a:cs typeface="+mn-cs"/>
              </a:rPr>
              <a:pPr/>
              <a:t>+13.2%</a:t>
            </a:fld>
            <a:endParaRPr lang="en-US" sz="1100" b="1" dirty="0">
              <a:solidFill>
                <a:srgbClr val="007770"/>
              </a:solidFill>
              <a:cs typeface="+mn-cs"/>
            </a:endParaRPr>
          </a:p>
        </p:txBody>
      </p:sp>
      <p:cxnSp>
        <p:nvCxnSpPr>
          <p:cNvPr id="68" name="Straight Connector 67">
            <a:extLst>
              <a:ext uri="{FF2B5EF4-FFF2-40B4-BE49-F238E27FC236}">
                <a16:creationId xmlns:a16="http://schemas.microsoft.com/office/drawing/2014/main" id="{EE941FEB-E0F9-8E4B-6830-345AEFFA6572}"/>
              </a:ext>
            </a:extLst>
          </p:cNvPr>
          <p:cNvCxnSpPr/>
          <p:nvPr>
            <p:custDataLst>
              <p:tags r:id="rId71"/>
            </p:custDataLst>
          </p:nvPr>
        </p:nvCxnSpPr>
        <p:spPr bwMode="auto">
          <a:xfrm flipH="1">
            <a:off x="7431088" y="3644900"/>
            <a:ext cx="460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6" name="Straight Connector 125">
            <a:extLst>
              <a:ext uri="{FF2B5EF4-FFF2-40B4-BE49-F238E27FC236}">
                <a16:creationId xmlns:a16="http://schemas.microsoft.com/office/drawing/2014/main" id="{44CDE8FE-A963-31E9-B17A-02C20AA7D1AE}"/>
              </a:ext>
            </a:extLst>
          </p:cNvPr>
          <p:cNvCxnSpPr/>
          <p:nvPr>
            <p:custDataLst>
              <p:tags r:id="rId72"/>
            </p:custDataLst>
          </p:nvPr>
        </p:nvCxnSpPr>
        <p:spPr bwMode="auto">
          <a:xfrm flipH="1">
            <a:off x="7431088" y="3435350"/>
            <a:ext cx="46037"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DEC3920B-64F4-E030-BC8F-AC66F4BBA075}"/>
              </a:ext>
            </a:extLst>
          </p:cNvPr>
          <p:cNvCxnSpPr/>
          <p:nvPr>
            <p:custDataLst>
              <p:tags r:id="rId73"/>
            </p:custDataLst>
          </p:nvPr>
        </p:nvCxnSpPr>
        <p:spPr bwMode="auto">
          <a:xfrm flipH="1">
            <a:off x="7431088" y="3236913"/>
            <a:ext cx="46037"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ECE7A1AC-2CC3-897D-1FB5-0AFFFC869B39}"/>
              </a:ext>
            </a:extLst>
          </p:cNvPr>
          <p:cNvCxnSpPr/>
          <p:nvPr>
            <p:custDataLst>
              <p:tags r:id="rId74"/>
            </p:custDataLst>
          </p:nvPr>
        </p:nvCxnSpPr>
        <p:spPr bwMode="auto">
          <a:xfrm flipH="1">
            <a:off x="7431088" y="3038475"/>
            <a:ext cx="460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8" name="Straight Connector 127">
            <a:extLst>
              <a:ext uri="{FF2B5EF4-FFF2-40B4-BE49-F238E27FC236}">
                <a16:creationId xmlns:a16="http://schemas.microsoft.com/office/drawing/2014/main" id="{85FFD70B-5B56-AD10-907D-DFB69F6489B5}"/>
              </a:ext>
            </a:extLst>
          </p:cNvPr>
          <p:cNvCxnSpPr/>
          <p:nvPr>
            <p:custDataLst>
              <p:tags r:id="rId75"/>
            </p:custDataLst>
          </p:nvPr>
        </p:nvCxnSpPr>
        <p:spPr bwMode="auto">
          <a:xfrm flipH="1">
            <a:off x="7431088" y="2841625"/>
            <a:ext cx="46037"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55E06D09-3A21-D249-8D8E-DD6B72C7716D}"/>
              </a:ext>
            </a:extLst>
          </p:cNvPr>
          <p:cNvCxnSpPr/>
          <p:nvPr>
            <p:custDataLst>
              <p:tags r:id="rId76"/>
            </p:custDataLst>
          </p:nvPr>
        </p:nvCxnSpPr>
        <p:spPr bwMode="auto">
          <a:xfrm flipH="1">
            <a:off x="7431088" y="2643188"/>
            <a:ext cx="46038" cy="0"/>
          </a:xfrm>
          <a:prstGeom prst="line">
            <a:avLst/>
          </a:prstGeom>
          <a:ln w="9525"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29" name="Straight Connector 128">
            <a:extLst>
              <a:ext uri="{FF2B5EF4-FFF2-40B4-BE49-F238E27FC236}">
                <a16:creationId xmlns:a16="http://schemas.microsoft.com/office/drawing/2014/main" id="{91FA0610-C312-3AFB-2245-80031DA4D9C7}"/>
              </a:ext>
            </a:extLst>
          </p:cNvPr>
          <p:cNvCxnSpPr/>
          <p:nvPr>
            <p:custDataLst>
              <p:tags r:id="rId77"/>
            </p:custDataLst>
          </p:nvPr>
        </p:nvCxnSpPr>
        <p:spPr bwMode="auto">
          <a:xfrm flipH="1">
            <a:off x="7431088" y="2444750"/>
            <a:ext cx="46037" cy="0"/>
          </a:xfrm>
          <a:prstGeom prst="line">
            <a:avLst/>
          </a:prstGeom>
          <a:ln w="9525"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49" name="Chart 248">
            <a:extLst>
              <a:ext uri="{FF2B5EF4-FFF2-40B4-BE49-F238E27FC236}">
                <a16:creationId xmlns:a16="http://schemas.microsoft.com/office/drawing/2014/main" id="{744BC392-F437-4757-474D-0BEAA4D3DE15}"/>
              </a:ext>
            </a:extLst>
          </p:cNvPr>
          <p:cNvGraphicFramePr/>
          <p:nvPr>
            <p:custDataLst>
              <p:tags r:id="rId78"/>
            </p:custDataLst>
            <p:extLst>
              <p:ext uri="{D42A27DB-BD31-4B8C-83A1-F6EECF244321}">
                <p14:modId xmlns:p14="http://schemas.microsoft.com/office/powerpoint/2010/main" val="2087924343"/>
              </p:ext>
            </p:extLst>
          </p:nvPr>
        </p:nvGraphicFramePr>
        <p:xfrm>
          <a:off x="7394575" y="2276475"/>
          <a:ext cx="4068763" cy="1536700"/>
        </p:xfrm>
        <a:graphic>
          <a:graphicData uri="http://schemas.openxmlformats.org/drawingml/2006/chart">
            <c:chart xmlns:c="http://schemas.openxmlformats.org/drawingml/2006/chart" xmlns:r="http://schemas.openxmlformats.org/officeDocument/2006/relationships" r:id="rId119"/>
          </a:graphicData>
        </a:graphic>
      </p:graphicFrame>
      <p:sp>
        <p:nvSpPr>
          <p:cNvPr id="73" name="Text Placeholder 2">
            <a:extLst>
              <a:ext uri="{FF2B5EF4-FFF2-40B4-BE49-F238E27FC236}">
                <a16:creationId xmlns:a16="http://schemas.microsoft.com/office/drawing/2014/main" id="{8B29201F-CBCF-9018-EB33-8C3D5E13D7E9}"/>
              </a:ext>
            </a:extLst>
          </p:cNvPr>
          <p:cNvSpPr>
            <a:spLocks noGrp="1"/>
          </p:cNvSpPr>
          <p:nvPr>
            <p:custDataLst>
              <p:tags r:id="rId79"/>
            </p:custDataLst>
          </p:nvPr>
        </p:nvSpPr>
        <p:spPr bwMode="gray">
          <a:xfrm>
            <a:off x="7161212" y="3560763"/>
            <a:ext cx="17780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4AE8F9ED-39F0-4D27-99BF-E68B93F449A8}" type="datetime'''''''''''0''''.''''''''0'''''''''''''''">
              <a:rPr lang="en-GB" altLang="en-US" sz="1100" smtClean="0">
                <a:cs typeface="+mn-cs"/>
              </a:rPr>
              <a:pPr/>
              <a:t>0.0</a:t>
            </a:fld>
            <a:endParaRPr lang="en-US" sz="1100" dirty="0">
              <a:cs typeface="+mn-cs"/>
            </a:endParaRPr>
          </a:p>
        </p:txBody>
      </p:sp>
      <p:sp>
        <p:nvSpPr>
          <p:cNvPr id="122" name="Text Placeholder 2">
            <a:extLst>
              <a:ext uri="{FF2B5EF4-FFF2-40B4-BE49-F238E27FC236}">
                <a16:creationId xmlns:a16="http://schemas.microsoft.com/office/drawing/2014/main" id="{918153F3-3634-DCAC-E3E7-0A93C26CAAB5}"/>
              </a:ext>
            </a:extLst>
          </p:cNvPr>
          <p:cNvSpPr>
            <a:spLocks noGrp="1"/>
          </p:cNvSpPr>
          <p:nvPr>
            <p:custDataLst>
              <p:tags r:id="rId80"/>
            </p:custDataLst>
          </p:nvPr>
        </p:nvSpPr>
        <p:spPr bwMode="gray">
          <a:xfrm>
            <a:off x="7089775" y="3365501"/>
            <a:ext cx="2492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3A3489CF-9AD4-44D2-91A1-5122E0CC9525}" type="datetime'''1''''''''''''''''0''''''''''''''.0'''">
              <a:rPr lang="en-GB" altLang="en-US" sz="1100" smtClean="0">
                <a:effectLst/>
                <a:latin typeface="MTN Brighter Sans Regular"/>
              </a:rPr>
              <a:pPr marL="0" lvl="0" indent="0" algn="r">
                <a:spcBef>
                  <a:spcPct val="0"/>
                </a:spcBef>
                <a:spcAft>
                  <a:spcPct val="0"/>
                </a:spcAft>
                <a:buNone/>
              </a:pPr>
              <a:t>10.0</a:t>
            </a:fld>
            <a:endParaRPr lang="en-GB" sz="1100" dirty="0">
              <a:latin typeface="MTN Brighter Sans Regular"/>
            </a:endParaRPr>
          </a:p>
        </p:txBody>
      </p:sp>
      <p:sp>
        <p:nvSpPr>
          <p:cNvPr id="123" name="Text Placeholder 2">
            <a:extLst>
              <a:ext uri="{FF2B5EF4-FFF2-40B4-BE49-F238E27FC236}">
                <a16:creationId xmlns:a16="http://schemas.microsoft.com/office/drawing/2014/main" id="{918153F3-3634-DCAC-E3E7-0A93C26CAAB5}"/>
              </a:ext>
            </a:extLst>
          </p:cNvPr>
          <p:cNvSpPr>
            <a:spLocks noGrp="1"/>
          </p:cNvSpPr>
          <p:nvPr>
            <p:custDataLst>
              <p:tags r:id="rId81"/>
            </p:custDataLst>
          </p:nvPr>
        </p:nvSpPr>
        <p:spPr bwMode="gray">
          <a:xfrm>
            <a:off x="7089775" y="3167064"/>
            <a:ext cx="2492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7BE10A99-D20E-433D-BB0C-923913A172F8}" type="datetime'''''''''1''0''''''''''.''''5'''''''''''''''''''''">
              <a:rPr lang="en-GB" altLang="en-US" sz="1100" smtClean="0">
                <a:effectLst/>
                <a:latin typeface="MTN Brighter Sans Regular"/>
              </a:rPr>
              <a:pPr marL="0" lvl="0" indent="0" algn="r">
                <a:spcBef>
                  <a:spcPct val="0"/>
                </a:spcBef>
                <a:spcAft>
                  <a:spcPct val="0"/>
                </a:spcAft>
                <a:buNone/>
              </a:pPr>
              <a:t>10.5</a:t>
            </a:fld>
            <a:endParaRPr lang="en-GB" sz="1100" dirty="0">
              <a:latin typeface="MTN Brighter Sans Regular"/>
            </a:endParaRPr>
          </a:p>
        </p:txBody>
      </p:sp>
      <p:sp>
        <p:nvSpPr>
          <p:cNvPr id="74" name="Text Placeholder 2">
            <a:extLst>
              <a:ext uri="{FF2B5EF4-FFF2-40B4-BE49-F238E27FC236}">
                <a16:creationId xmlns:a16="http://schemas.microsoft.com/office/drawing/2014/main" id="{7E22FD9C-B86B-B851-AFDB-7E1E517C61B1}"/>
              </a:ext>
            </a:extLst>
          </p:cNvPr>
          <p:cNvSpPr>
            <a:spLocks noGrp="1"/>
          </p:cNvSpPr>
          <p:nvPr>
            <p:custDataLst>
              <p:tags r:id="rId82"/>
            </p:custDataLst>
          </p:nvPr>
        </p:nvSpPr>
        <p:spPr bwMode="gray">
          <a:xfrm>
            <a:off x="7089775" y="2954338"/>
            <a:ext cx="249238"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91C7FE1C-0DAA-4615-905A-900A34629C23}" type="datetime'''''''''''''1''''''''''''''''''''''''1''''''.''0'''''''''''">
              <a:rPr lang="en-GB" altLang="en-US" sz="1100" smtClean="0">
                <a:cs typeface="+mn-cs"/>
              </a:rPr>
              <a:pPr/>
              <a:t>11.0</a:t>
            </a:fld>
            <a:endParaRPr lang="en-US" sz="1100" dirty="0">
              <a:cs typeface="+mn-cs"/>
            </a:endParaRPr>
          </a:p>
        </p:txBody>
      </p:sp>
      <p:sp>
        <p:nvSpPr>
          <p:cNvPr id="124" name="Text Placeholder 2">
            <a:extLst>
              <a:ext uri="{FF2B5EF4-FFF2-40B4-BE49-F238E27FC236}">
                <a16:creationId xmlns:a16="http://schemas.microsoft.com/office/drawing/2014/main" id="{918153F3-3634-DCAC-E3E7-0A93C26CAAB5}"/>
              </a:ext>
            </a:extLst>
          </p:cNvPr>
          <p:cNvSpPr>
            <a:spLocks noGrp="1"/>
          </p:cNvSpPr>
          <p:nvPr>
            <p:custDataLst>
              <p:tags r:id="rId83"/>
            </p:custDataLst>
          </p:nvPr>
        </p:nvSpPr>
        <p:spPr bwMode="gray">
          <a:xfrm>
            <a:off x="7089775" y="2771776"/>
            <a:ext cx="2492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DB06A21D-3968-49F5-8938-48FF18A303D9}" type="datetime'''''1''''''''''''1.''''''''''''''''''''''''''''5'''''''''''">
              <a:rPr lang="en-GB" altLang="en-US" sz="1100" smtClean="0">
                <a:effectLst/>
                <a:latin typeface="MTN Brighter Sans Regular"/>
              </a:rPr>
              <a:pPr marL="0" lvl="0" indent="0" algn="r">
                <a:spcBef>
                  <a:spcPct val="0"/>
                </a:spcBef>
                <a:spcAft>
                  <a:spcPct val="0"/>
                </a:spcAft>
                <a:buNone/>
              </a:pPr>
              <a:t>11.5</a:t>
            </a:fld>
            <a:endParaRPr lang="en-GB" sz="1100" dirty="0">
              <a:latin typeface="MTN Brighter Sans Regular"/>
            </a:endParaRPr>
          </a:p>
        </p:txBody>
      </p:sp>
      <p:sp>
        <p:nvSpPr>
          <p:cNvPr id="75" name="Text Placeholder 2">
            <a:extLst>
              <a:ext uri="{FF2B5EF4-FFF2-40B4-BE49-F238E27FC236}">
                <a16:creationId xmlns:a16="http://schemas.microsoft.com/office/drawing/2014/main" id="{19510E5C-0893-034F-8851-3F8E8AA2DCD6}"/>
              </a:ext>
            </a:extLst>
          </p:cNvPr>
          <p:cNvSpPr>
            <a:spLocks noGrp="1"/>
          </p:cNvSpPr>
          <p:nvPr>
            <p:custDataLst>
              <p:tags r:id="rId84"/>
            </p:custDataLst>
          </p:nvPr>
        </p:nvSpPr>
        <p:spPr bwMode="gray">
          <a:xfrm>
            <a:off x="7089775" y="2559050"/>
            <a:ext cx="249238"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r">
              <a:spcBef>
                <a:spcPct val="0"/>
              </a:spcBef>
              <a:spcAft>
                <a:spcPct val="0"/>
              </a:spcAft>
            </a:pPr>
            <a:fld id="{1D947565-546D-48AA-92B7-9AB9E8E855E5}" type="datetime'''''''''''''''''1''''''''2''''''''''''''.''''''0'''">
              <a:rPr lang="en-GB" altLang="en-US" sz="1100" smtClean="0">
                <a:cs typeface="+mn-cs"/>
              </a:rPr>
              <a:pPr/>
              <a:t>12.0</a:t>
            </a:fld>
            <a:endParaRPr lang="en-US" sz="1100" dirty="0">
              <a:cs typeface="+mn-cs"/>
            </a:endParaRPr>
          </a:p>
        </p:txBody>
      </p:sp>
      <p:sp>
        <p:nvSpPr>
          <p:cNvPr id="125" name="Text Placeholder 2">
            <a:extLst>
              <a:ext uri="{FF2B5EF4-FFF2-40B4-BE49-F238E27FC236}">
                <a16:creationId xmlns:a16="http://schemas.microsoft.com/office/drawing/2014/main" id="{918153F3-3634-DCAC-E3E7-0A93C26CAAB5}"/>
              </a:ext>
            </a:extLst>
          </p:cNvPr>
          <p:cNvSpPr>
            <a:spLocks noGrp="1"/>
          </p:cNvSpPr>
          <p:nvPr>
            <p:custDataLst>
              <p:tags r:id="rId85"/>
            </p:custDataLst>
          </p:nvPr>
        </p:nvSpPr>
        <p:spPr bwMode="gray">
          <a:xfrm>
            <a:off x="7089775" y="2374901"/>
            <a:ext cx="249238" cy="150813"/>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fld id="{B44C83CD-D90B-4129-87F4-92784CD578BA}" type="datetime'''''''''''''''1''''''''''''''''''''''''''''2.''5'''">
              <a:rPr lang="en-GB" altLang="en-US" sz="1100" smtClean="0">
                <a:effectLst/>
                <a:latin typeface="MTN Brighter Sans Regular"/>
              </a:rPr>
              <a:pPr marL="0" lvl="0" indent="0" algn="r">
                <a:spcBef>
                  <a:spcPct val="0"/>
                </a:spcBef>
                <a:spcAft>
                  <a:spcPct val="0"/>
                </a:spcAft>
                <a:buNone/>
              </a:pPr>
              <a:t>12.5</a:t>
            </a:fld>
            <a:endParaRPr lang="en-GB" sz="1100" dirty="0">
              <a:latin typeface="MTN Brighter Sans Regular"/>
            </a:endParaRPr>
          </a:p>
        </p:txBody>
      </p:sp>
      <p:sp useBgFill="1">
        <p:nvSpPr>
          <p:cNvPr id="233" name="Freeform: Shape 232">
            <a:extLst>
              <a:ext uri="{FF2B5EF4-FFF2-40B4-BE49-F238E27FC236}">
                <a16:creationId xmlns:a16="http://schemas.microsoft.com/office/drawing/2014/main" id="{456620AC-2BCE-E4A5-A8F5-170D4CBB1869}"/>
              </a:ext>
            </a:extLst>
          </p:cNvPr>
          <p:cNvSpPr/>
          <p:nvPr>
            <p:custDataLst>
              <p:tags r:id="rId86"/>
            </p:custDataLst>
          </p:nvPr>
        </p:nvSpPr>
        <p:spPr bwMode="auto">
          <a:xfrm>
            <a:off x="7404100" y="3532188"/>
            <a:ext cx="146051" cy="96838"/>
          </a:xfrm>
          <a:custGeom>
            <a:avLst/>
            <a:gdLst/>
            <a:ahLst/>
            <a:cxnLst/>
            <a:rect l="0" t="0" r="0" b="0"/>
            <a:pathLst>
              <a:path w="146051" h="96838">
                <a:moveTo>
                  <a:pt x="0" y="39687"/>
                </a:moveTo>
                <a:lnTo>
                  <a:pt x="146050" y="0"/>
                </a:lnTo>
                <a:lnTo>
                  <a:pt x="146050" y="57150"/>
                </a:lnTo>
                <a:lnTo>
                  <a:pt x="0" y="96837"/>
                </a:lnTo>
                <a:close/>
              </a:path>
            </a:pathLst>
          </a:custGeom>
          <a:ln w="12700" cap="flat" cmpd="sng" algn="ctr">
            <a:noFill/>
            <a:prstDash val="solid"/>
            <a:miter lim="800000"/>
            <a:headEnd type="none" w="med" len="med"/>
            <a:tailEnd type="none" w="med" len="med"/>
          </a:ln>
          <a:effectLst/>
          <a:extLst>
            <a:ext uri="{91240B29-F687-4F45-9708-019B960494DF}">
              <a14:hiddenLine xmlns:a14="http://schemas.microsoft.com/office/drawing/2010/main" w="12700" cap="flat" cmpd="sng" algn="ctr">
                <a:solidFill>
                  <a:schemeClr val="accent1">
                    <a:shade val="15000"/>
                  </a:schemeClr>
                </a:solidFill>
                <a:prstDash val="solid"/>
                <a:miter lim="800000"/>
                <a:headEnd type="none" w="med" len="med"/>
                <a:tailEnd type="none" w="med" len="med"/>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1" name="Freeform: Shape 230">
            <a:extLst>
              <a:ext uri="{FF2B5EF4-FFF2-40B4-BE49-F238E27FC236}">
                <a16:creationId xmlns:a16="http://schemas.microsoft.com/office/drawing/2014/main" id="{1C4940DC-DD2C-3B8D-0B4A-E41F308E3B28}"/>
              </a:ext>
            </a:extLst>
          </p:cNvPr>
          <p:cNvSpPr/>
          <p:nvPr>
            <p:custDataLst>
              <p:tags r:id="rId87"/>
            </p:custDataLst>
          </p:nvPr>
        </p:nvSpPr>
        <p:spPr bwMode="auto">
          <a:xfrm>
            <a:off x="7404100" y="3532188"/>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2" name="Freeform: Shape 231">
            <a:extLst>
              <a:ext uri="{FF2B5EF4-FFF2-40B4-BE49-F238E27FC236}">
                <a16:creationId xmlns:a16="http://schemas.microsoft.com/office/drawing/2014/main" id="{62010F9D-FA8A-71DF-9073-DF401159CAED}"/>
              </a:ext>
            </a:extLst>
          </p:cNvPr>
          <p:cNvSpPr/>
          <p:nvPr>
            <p:custDataLst>
              <p:tags r:id="rId88"/>
            </p:custDataLst>
          </p:nvPr>
        </p:nvSpPr>
        <p:spPr bwMode="auto">
          <a:xfrm>
            <a:off x="7404100" y="3589338"/>
            <a:ext cx="146051" cy="39688"/>
          </a:xfrm>
          <a:custGeom>
            <a:avLst/>
            <a:gdLst/>
            <a:ahLst/>
            <a:cxnLst/>
            <a:rect l="0" t="0" r="0" b="0"/>
            <a:pathLst>
              <a:path w="146051" h="39688">
                <a:moveTo>
                  <a:pt x="0" y="39687"/>
                </a:moveTo>
                <a:lnTo>
                  <a:pt x="146050" y="0"/>
                </a:lnTo>
              </a:path>
            </a:pathLst>
          </a:custGeom>
          <a:ln w="9525" cap="flat" cmpd="sng" algn="ctr">
            <a:solidFill>
              <a:schemeClr val="tx1"/>
            </a:solidFill>
            <a:prstDash val="solid"/>
            <a:miter lim="800000"/>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08" name="Straight Connector 207">
            <a:extLst>
              <a:ext uri="{FF2B5EF4-FFF2-40B4-BE49-F238E27FC236}">
                <a16:creationId xmlns:a16="http://schemas.microsoft.com/office/drawing/2014/main" id="{647A4365-10D1-DBF0-58AE-0CD949573CC3}"/>
              </a:ext>
            </a:extLst>
          </p:cNvPr>
          <p:cNvCxnSpPr/>
          <p:nvPr>
            <p:custDataLst>
              <p:tags r:id="rId89"/>
            </p:custDataLst>
          </p:nvPr>
        </p:nvCxnSpPr>
        <p:spPr bwMode="auto">
          <a:xfrm>
            <a:off x="7477125" y="2660650"/>
            <a:ext cx="4040188"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9" name="Straight Connector 208">
            <a:extLst>
              <a:ext uri="{FF2B5EF4-FFF2-40B4-BE49-F238E27FC236}">
                <a16:creationId xmlns:a16="http://schemas.microsoft.com/office/drawing/2014/main" id="{46C23D52-DB6E-375D-6935-E08A8411796F}"/>
              </a:ext>
            </a:extLst>
          </p:cNvPr>
          <p:cNvCxnSpPr/>
          <p:nvPr>
            <p:custDataLst>
              <p:tags r:id="rId90"/>
            </p:custDataLst>
          </p:nvPr>
        </p:nvCxnSpPr>
        <p:spPr bwMode="auto">
          <a:xfrm>
            <a:off x="11039475" y="2560638"/>
            <a:ext cx="477838" cy="0"/>
          </a:xfrm>
          <a:prstGeom prst="line">
            <a:avLst/>
          </a:prstGeom>
          <a:ln w="6350" cap="flat" cmpd="sng" algn="ctr">
            <a:solidFill>
              <a:schemeClr val="tx1"/>
            </a:solidFill>
            <a:prstDash val="dash"/>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0" name="Straight Connector 209">
            <a:extLst>
              <a:ext uri="{FF2B5EF4-FFF2-40B4-BE49-F238E27FC236}">
                <a16:creationId xmlns:a16="http://schemas.microsoft.com/office/drawing/2014/main" id="{AD23C791-E60E-5DDD-EB73-E58E81B82D8D}"/>
              </a:ext>
            </a:extLst>
          </p:cNvPr>
          <p:cNvCxnSpPr/>
          <p:nvPr>
            <p:custDataLst>
              <p:tags r:id="rId91"/>
            </p:custDataLst>
          </p:nvPr>
        </p:nvCxnSpPr>
        <p:spPr bwMode="auto">
          <a:xfrm flipV="1">
            <a:off x="11474450" y="2557463"/>
            <a:ext cx="0" cy="106363"/>
          </a:xfrm>
          <a:prstGeom prst="line">
            <a:avLst/>
          </a:prstGeom>
          <a:ln w="28575"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85" name="Text Placeholder 2">
            <a:extLst>
              <a:ext uri="{FF2B5EF4-FFF2-40B4-BE49-F238E27FC236}">
                <a16:creationId xmlns:a16="http://schemas.microsoft.com/office/drawing/2014/main" id="{DA78AA06-AE1F-0216-A2F0-ED850270EABD}"/>
              </a:ext>
            </a:extLst>
          </p:cNvPr>
          <p:cNvSpPr>
            <a:spLocks noGrp="1"/>
          </p:cNvSpPr>
          <p:nvPr>
            <p:custDataLst>
              <p:tags r:id="rId92"/>
            </p:custDataLst>
          </p:nvPr>
        </p:nvSpPr>
        <p:spPr bwMode="auto">
          <a:xfrm>
            <a:off x="7378700" y="3690938"/>
            <a:ext cx="19685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ADC72186-2583-43BD-A313-E32418EEAF65}" type="datetime'''''''''''''''''''J''a''''''''''''''''''''n'">
              <a:rPr lang="en-US" altLang="en-US" sz="1100" smtClean="0">
                <a:cs typeface="+mn-cs"/>
              </a:rPr>
              <a:pPr/>
              <a:t>Jan</a:t>
            </a:fld>
            <a:endParaRPr lang="en-US" sz="1100" dirty="0">
              <a:cs typeface="+mn-cs"/>
            </a:endParaRPr>
          </a:p>
        </p:txBody>
      </p:sp>
      <p:sp>
        <p:nvSpPr>
          <p:cNvPr id="86" name="Text Placeholder 2">
            <a:extLst>
              <a:ext uri="{FF2B5EF4-FFF2-40B4-BE49-F238E27FC236}">
                <a16:creationId xmlns:a16="http://schemas.microsoft.com/office/drawing/2014/main" id="{FD778D62-354B-D774-2FB0-E42EC19114A3}"/>
              </a:ext>
            </a:extLst>
          </p:cNvPr>
          <p:cNvSpPr>
            <a:spLocks noGrp="1"/>
          </p:cNvSpPr>
          <p:nvPr>
            <p:custDataLst>
              <p:tags r:id="rId93"/>
            </p:custDataLst>
          </p:nvPr>
        </p:nvSpPr>
        <p:spPr bwMode="auto">
          <a:xfrm>
            <a:off x="9148763" y="3690938"/>
            <a:ext cx="21907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5126061E-CFC9-4563-935D-17CFB194E7E9}" type="datetime'''''''''''''''''''''''''''''''''''''''''Fe''''''''''''''''b'''">
              <a:rPr lang="en-US" altLang="en-US" sz="1100" smtClean="0">
                <a:cs typeface="+mn-cs"/>
              </a:rPr>
              <a:pPr/>
              <a:t>Feb</a:t>
            </a:fld>
            <a:endParaRPr lang="en-US" sz="1100" dirty="0">
              <a:cs typeface="+mn-cs"/>
            </a:endParaRPr>
          </a:p>
        </p:txBody>
      </p:sp>
      <p:sp>
        <p:nvSpPr>
          <p:cNvPr id="84" name="Text Placeholder 2">
            <a:extLst>
              <a:ext uri="{FF2B5EF4-FFF2-40B4-BE49-F238E27FC236}">
                <a16:creationId xmlns:a16="http://schemas.microsoft.com/office/drawing/2014/main" id="{DC73C56E-190E-9EEC-1EAE-54D6A8FF4789}"/>
              </a:ext>
            </a:extLst>
          </p:cNvPr>
          <p:cNvSpPr>
            <a:spLocks noGrp="1"/>
          </p:cNvSpPr>
          <p:nvPr>
            <p:custDataLst>
              <p:tags r:id="rId94"/>
            </p:custDataLst>
          </p:nvPr>
        </p:nvSpPr>
        <p:spPr bwMode="auto">
          <a:xfrm>
            <a:off x="10915650" y="3690938"/>
            <a:ext cx="24765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t"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lgn="ctr">
              <a:spcBef>
                <a:spcPct val="0"/>
              </a:spcBef>
              <a:spcAft>
                <a:spcPct val="0"/>
              </a:spcAft>
            </a:pPr>
            <a:fld id="{5DA8F99A-160B-4A39-80EC-B39C2D5D7112}" type="datetime'''''M''''''''a''''''''''''''''''''''''''''''''''''''''r'''''">
              <a:rPr lang="en-US" altLang="en-US" sz="1100" smtClean="0">
                <a:cs typeface="+mn-cs"/>
              </a:rPr>
              <a:pPr/>
              <a:t>Mar</a:t>
            </a:fld>
            <a:endParaRPr lang="en-US" sz="1100" dirty="0">
              <a:cs typeface="+mn-cs"/>
            </a:endParaRPr>
          </a:p>
        </p:txBody>
      </p:sp>
      <p:sp>
        <p:nvSpPr>
          <p:cNvPr id="207" name="Text Placeholder 2">
            <a:extLst>
              <a:ext uri="{FF2B5EF4-FFF2-40B4-BE49-F238E27FC236}">
                <a16:creationId xmlns:a16="http://schemas.microsoft.com/office/drawing/2014/main" id="{918153F3-3634-DCAC-E3E7-0A93C26CAAB5}"/>
              </a:ext>
            </a:extLst>
          </p:cNvPr>
          <p:cNvSpPr>
            <a:spLocks noGrp="1"/>
          </p:cNvSpPr>
          <p:nvPr>
            <p:custDataLst>
              <p:tags r:id="rId95"/>
            </p:custDataLst>
          </p:nvPr>
        </p:nvSpPr>
        <p:spPr bwMode="auto">
          <a:xfrm>
            <a:off x="11564938" y="2503488"/>
            <a:ext cx="600075" cy="214313"/>
          </a:xfrm>
          <a:prstGeom prst="ellipse">
            <a:avLst/>
          </a:prstGeom>
          <a:solidFill>
            <a:schemeClr val="bg1"/>
          </a:solidFill>
          <a:ln w="9525" cmpd="sng" algn="ctr">
            <a:solidFill>
              <a:schemeClr val="tx1"/>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fld id="{FF2B480E-AF1A-4A75-A779-E6585EB16A64}" type="datetime'''+''10''''.2''''''''''''''''''''''''''%'''''''''''''''''">
              <a:rPr lang="en-GB" altLang="en-US" sz="1100" b="1" smtClean="0">
                <a:solidFill>
                  <a:srgbClr val="007770"/>
                </a:solidFill>
                <a:effectLst/>
                <a:latin typeface="MTN Brighter Sans Regular"/>
              </a:rPr>
              <a:pPr/>
              <a:t>+10.2%</a:t>
            </a:fld>
            <a:endParaRPr lang="en-GB" sz="1100" b="1" dirty="0">
              <a:solidFill>
                <a:srgbClr val="007770"/>
              </a:solidFill>
              <a:latin typeface="MTN Brighter Sans Regular"/>
              <a:cs typeface="Arial" panose="020B0604020202020204" pitchFamily="34" charset="0"/>
            </a:endParaRPr>
          </a:p>
        </p:txBody>
      </p:sp>
      <p:sp>
        <p:nvSpPr>
          <p:cNvPr id="88" name="Rectangle 87">
            <a:extLst>
              <a:ext uri="{FF2B5EF4-FFF2-40B4-BE49-F238E27FC236}">
                <a16:creationId xmlns:a16="http://schemas.microsoft.com/office/drawing/2014/main" id="{9F604467-6F4D-01CE-079B-23F3BB220EBE}"/>
              </a:ext>
            </a:extLst>
          </p:cNvPr>
          <p:cNvSpPr/>
          <p:nvPr>
            <p:custDataLst>
              <p:tags r:id="rId96"/>
            </p:custDataLst>
          </p:nvPr>
        </p:nvSpPr>
        <p:spPr bwMode="auto">
          <a:xfrm>
            <a:off x="4897438" y="5078413"/>
            <a:ext cx="196850" cy="147638"/>
          </a:xfrm>
          <a:prstGeom prst="rect">
            <a:avLst/>
          </a:prstGeom>
          <a:solidFill>
            <a:schemeClr val="accent1"/>
          </a:solidFill>
          <a:ln w="9525" cap="sq" cmpd="sng"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89" name="Rectangle 88">
            <a:extLst>
              <a:ext uri="{FF2B5EF4-FFF2-40B4-BE49-F238E27FC236}">
                <a16:creationId xmlns:a16="http://schemas.microsoft.com/office/drawing/2014/main" id="{0DE41CF2-C701-5294-51EB-F3967C303607}"/>
              </a:ext>
            </a:extLst>
          </p:cNvPr>
          <p:cNvSpPr/>
          <p:nvPr>
            <p:custDataLst>
              <p:tags r:id="rId97"/>
            </p:custDataLst>
          </p:nvPr>
        </p:nvSpPr>
        <p:spPr bwMode="auto">
          <a:xfrm>
            <a:off x="4897438" y="5297488"/>
            <a:ext cx="196850" cy="147638"/>
          </a:xfrm>
          <a:prstGeom prst="rect">
            <a:avLst/>
          </a:prstGeom>
          <a:solidFill>
            <a:schemeClr val="accent2"/>
          </a:solidFill>
          <a:ln w="9525" cap="sq" cmpd="sng"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87" name="Rectangle 86">
            <a:extLst>
              <a:ext uri="{FF2B5EF4-FFF2-40B4-BE49-F238E27FC236}">
                <a16:creationId xmlns:a16="http://schemas.microsoft.com/office/drawing/2014/main" id="{0DA709CE-9C9F-DFDA-6323-A0982AE0264E}"/>
              </a:ext>
            </a:extLst>
          </p:cNvPr>
          <p:cNvSpPr/>
          <p:nvPr>
            <p:custDataLst>
              <p:tags r:id="rId98"/>
            </p:custDataLst>
          </p:nvPr>
        </p:nvSpPr>
        <p:spPr bwMode="auto">
          <a:xfrm>
            <a:off x="4897438" y="5516563"/>
            <a:ext cx="196850" cy="147638"/>
          </a:xfrm>
          <a:prstGeom prst="rect">
            <a:avLst/>
          </a:prstGeom>
          <a:solidFill>
            <a:schemeClr val="accent3"/>
          </a:solidFill>
          <a:ln w="9525" cap="sq" cmpd="sng"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90" name="Text Placeholder 2">
            <a:extLst>
              <a:ext uri="{FF2B5EF4-FFF2-40B4-BE49-F238E27FC236}">
                <a16:creationId xmlns:a16="http://schemas.microsoft.com/office/drawing/2014/main" id="{F250F48F-5AC5-6AF0-D66B-D99932DD9572}"/>
              </a:ext>
            </a:extLst>
          </p:cNvPr>
          <p:cNvSpPr>
            <a:spLocks noGrp="1"/>
          </p:cNvSpPr>
          <p:nvPr>
            <p:custDataLst>
              <p:tags r:id="rId99"/>
            </p:custDataLst>
          </p:nvPr>
        </p:nvSpPr>
        <p:spPr bwMode="auto">
          <a:xfrm>
            <a:off x="5145088" y="5073650"/>
            <a:ext cx="19685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0EF4AD78-6DEB-459B-BE35-C11377282700}" type="datetime'''O''''''''''''''''''''''''c''''t'">
              <a:rPr lang="en-US" altLang="en-US" sz="1100" smtClean="0">
                <a:cs typeface="+mn-cs"/>
              </a:rPr>
              <a:pPr/>
              <a:t>Oct</a:t>
            </a:fld>
            <a:endParaRPr lang="en-US" sz="1100" dirty="0">
              <a:cs typeface="+mn-cs"/>
            </a:endParaRPr>
          </a:p>
        </p:txBody>
      </p:sp>
      <p:sp>
        <p:nvSpPr>
          <p:cNvPr id="91" name="Text Placeholder 2">
            <a:extLst>
              <a:ext uri="{FF2B5EF4-FFF2-40B4-BE49-F238E27FC236}">
                <a16:creationId xmlns:a16="http://schemas.microsoft.com/office/drawing/2014/main" id="{A2DFD311-1ADC-3878-2C0D-3654247937C5}"/>
              </a:ext>
            </a:extLst>
          </p:cNvPr>
          <p:cNvSpPr>
            <a:spLocks noGrp="1"/>
          </p:cNvSpPr>
          <p:nvPr>
            <p:custDataLst>
              <p:tags r:id="rId100"/>
            </p:custDataLst>
          </p:nvPr>
        </p:nvSpPr>
        <p:spPr bwMode="auto">
          <a:xfrm>
            <a:off x="5145089" y="5292725"/>
            <a:ext cx="227013"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23365DBD-91EB-45BF-B104-DB7D98D02375}" type="datetime'''''''''''''''''''''N''''''''''''o''''''''v'">
              <a:rPr lang="en-US" altLang="en-US" sz="1100" smtClean="0">
                <a:cs typeface="+mn-cs"/>
              </a:rPr>
              <a:pPr/>
              <a:t>Nov</a:t>
            </a:fld>
            <a:endParaRPr lang="en-US" sz="1100" dirty="0">
              <a:cs typeface="+mn-cs"/>
            </a:endParaRPr>
          </a:p>
        </p:txBody>
      </p:sp>
      <p:sp>
        <p:nvSpPr>
          <p:cNvPr id="92" name="Text Placeholder 2">
            <a:extLst>
              <a:ext uri="{FF2B5EF4-FFF2-40B4-BE49-F238E27FC236}">
                <a16:creationId xmlns:a16="http://schemas.microsoft.com/office/drawing/2014/main" id="{8FBB3902-A4FC-2BCD-8F2F-8BD9079916AC}"/>
              </a:ext>
            </a:extLst>
          </p:cNvPr>
          <p:cNvSpPr>
            <a:spLocks noGrp="1"/>
          </p:cNvSpPr>
          <p:nvPr>
            <p:custDataLst>
              <p:tags r:id="rId101"/>
            </p:custDataLst>
          </p:nvPr>
        </p:nvSpPr>
        <p:spPr bwMode="auto">
          <a:xfrm>
            <a:off x="5145089" y="5511800"/>
            <a:ext cx="214313"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68057A14-B470-416E-86B0-023989792085}" type="datetime'D''''''''e''''''''''c'''''''''''''''''''''''''''''''''''''">
              <a:rPr lang="en-US" altLang="en-US" sz="1100" smtClean="0">
                <a:cs typeface="+mn-cs"/>
              </a:rPr>
              <a:pPr/>
              <a:t>Dec</a:t>
            </a:fld>
            <a:endParaRPr lang="en-US" sz="1100" dirty="0">
              <a:cs typeface="+mn-cs"/>
            </a:endParaRPr>
          </a:p>
        </p:txBody>
      </p:sp>
      <p:cxnSp>
        <p:nvCxnSpPr>
          <p:cNvPr id="93" name="Straight Connector 92">
            <a:extLst>
              <a:ext uri="{FF2B5EF4-FFF2-40B4-BE49-F238E27FC236}">
                <a16:creationId xmlns:a16="http://schemas.microsoft.com/office/drawing/2014/main" id="{FF97D208-18E3-FC79-E8D0-41B8A88D42B0}"/>
              </a:ext>
            </a:extLst>
          </p:cNvPr>
          <p:cNvCxnSpPr/>
          <p:nvPr>
            <p:custDataLst>
              <p:tags r:id="rId102"/>
            </p:custDataLst>
          </p:nvPr>
        </p:nvCxnSpPr>
        <p:spPr bwMode="gray">
          <a:xfrm>
            <a:off x="5341938" y="2809875"/>
            <a:ext cx="171450" cy="0"/>
          </a:xfrm>
          <a:prstGeom prst="line">
            <a:avLst/>
          </a:prstGeom>
          <a:ln w="25400" cap="rnd" cmpd="sng" algn="ctr">
            <a:solidFill>
              <a:schemeClr val="accent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4" name="Straight Connector 93">
            <a:extLst>
              <a:ext uri="{FF2B5EF4-FFF2-40B4-BE49-F238E27FC236}">
                <a16:creationId xmlns:a16="http://schemas.microsoft.com/office/drawing/2014/main" id="{852DD515-5D76-F712-0C8B-DC43581AF4B8}"/>
              </a:ext>
            </a:extLst>
          </p:cNvPr>
          <p:cNvCxnSpPr/>
          <p:nvPr>
            <p:custDataLst>
              <p:tags r:id="rId103"/>
            </p:custDataLst>
          </p:nvPr>
        </p:nvCxnSpPr>
        <p:spPr bwMode="gray">
          <a:xfrm>
            <a:off x="5341938" y="3028950"/>
            <a:ext cx="171450" cy="0"/>
          </a:xfrm>
          <a:prstGeom prst="line">
            <a:avLst/>
          </a:prstGeom>
          <a:ln w="25400" cap="rnd" cmpd="sng" algn="ctr">
            <a:solidFill>
              <a:schemeClr val="accent2"/>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95" name="Text Placeholder 2">
            <a:extLst>
              <a:ext uri="{FF2B5EF4-FFF2-40B4-BE49-F238E27FC236}">
                <a16:creationId xmlns:a16="http://schemas.microsoft.com/office/drawing/2014/main" id="{FF456339-40B5-ADD3-57D0-9A613B4170AB}"/>
              </a:ext>
            </a:extLst>
          </p:cNvPr>
          <p:cNvSpPr>
            <a:spLocks noGrp="1"/>
          </p:cNvSpPr>
          <p:nvPr>
            <p:custDataLst>
              <p:tags r:id="rId104"/>
            </p:custDataLst>
          </p:nvPr>
        </p:nvSpPr>
        <p:spPr bwMode="auto">
          <a:xfrm>
            <a:off x="5576887" y="2732088"/>
            <a:ext cx="34290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9CC92F87-7B40-432A-8D22-2056FA71CFD7}" type="datetime'''R''''''P''''''M''''''''''''''''''''''''''''''''B'">
              <a:rPr lang="en-US" altLang="en-US" sz="1100" smtClean="0">
                <a:cs typeface="+mn-cs"/>
              </a:rPr>
              <a:pPr/>
              <a:t>RPMB</a:t>
            </a:fld>
            <a:endParaRPr lang="en-US" sz="1100" dirty="0">
              <a:cs typeface="+mn-cs"/>
            </a:endParaRPr>
          </a:p>
        </p:txBody>
      </p:sp>
      <p:sp>
        <p:nvSpPr>
          <p:cNvPr id="96" name="Text Placeholder 2">
            <a:extLst>
              <a:ext uri="{FF2B5EF4-FFF2-40B4-BE49-F238E27FC236}">
                <a16:creationId xmlns:a16="http://schemas.microsoft.com/office/drawing/2014/main" id="{05FBF33E-E85D-CABF-5B40-C31647FA1A84}"/>
              </a:ext>
            </a:extLst>
          </p:cNvPr>
          <p:cNvSpPr>
            <a:spLocks noGrp="1"/>
          </p:cNvSpPr>
          <p:nvPr>
            <p:custDataLst>
              <p:tags r:id="rId105"/>
            </p:custDataLst>
          </p:nvPr>
        </p:nvSpPr>
        <p:spPr bwMode="auto">
          <a:xfrm>
            <a:off x="5576888" y="2951163"/>
            <a:ext cx="99060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4D51301B-E45D-4160-AB35-96E258D02751}" type="datetime'''''''''F''re''''''''''e da''''''''''t''''a'' vol''u''m''e'">
              <a:rPr lang="en-US" altLang="en-US" sz="1100" smtClean="0">
                <a:cs typeface="+mn-cs"/>
              </a:rPr>
              <a:pPr/>
              <a:t>Free data volume</a:t>
            </a:fld>
            <a:endParaRPr lang="en-US" sz="1100" dirty="0">
              <a:cs typeface="+mn-cs"/>
            </a:endParaRPr>
          </a:p>
        </p:txBody>
      </p:sp>
      <p:sp>
        <p:nvSpPr>
          <p:cNvPr id="97" name="Oval 96">
            <a:extLst>
              <a:ext uri="{FF2B5EF4-FFF2-40B4-BE49-F238E27FC236}">
                <a16:creationId xmlns:a16="http://schemas.microsoft.com/office/drawing/2014/main" id="{8542EB66-11AE-F8D4-1B11-F950924F8973}"/>
              </a:ext>
            </a:extLst>
          </p:cNvPr>
          <p:cNvSpPr/>
          <p:nvPr/>
        </p:nvSpPr>
        <p:spPr>
          <a:xfrm>
            <a:off x="1377950" y="5362575"/>
            <a:ext cx="571499" cy="179388"/>
          </a:xfrm>
          <a:prstGeom prst="ellipse">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98" name="Oval 97">
            <a:extLst>
              <a:ext uri="{FF2B5EF4-FFF2-40B4-BE49-F238E27FC236}">
                <a16:creationId xmlns:a16="http://schemas.microsoft.com/office/drawing/2014/main" id="{BE9B168E-06A8-4C09-0DFB-7D2964420310}"/>
              </a:ext>
            </a:extLst>
          </p:cNvPr>
          <p:cNvSpPr/>
          <p:nvPr/>
        </p:nvSpPr>
        <p:spPr>
          <a:xfrm>
            <a:off x="1817688" y="5048250"/>
            <a:ext cx="571499" cy="179388"/>
          </a:xfrm>
          <a:prstGeom prst="ellipse">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99" name="Oval 98">
            <a:extLst>
              <a:ext uri="{FF2B5EF4-FFF2-40B4-BE49-F238E27FC236}">
                <a16:creationId xmlns:a16="http://schemas.microsoft.com/office/drawing/2014/main" id="{7EB7BAD4-B5F1-5A96-734C-E590764FDA32}"/>
              </a:ext>
            </a:extLst>
          </p:cNvPr>
          <p:cNvSpPr/>
          <p:nvPr/>
        </p:nvSpPr>
        <p:spPr>
          <a:xfrm>
            <a:off x="2929733" y="4625975"/>
            <a:ext cx="645315" cy="223838"/>
          </a:xfrm>
          <a:prstGeom prst="ellipse">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0" name="Oval 99">
            <a:extLst>
              <a:ext uri="{FF2B5EF4-FFF2-40B4-BE49-F238E27FC236}">
                <a16:creationId xmlns:a16="http://schemas.microsoft.com/office/drawing/2014/main" id="{1C3D6C03-DC5F-9150-B6AC-801F00B77418}"/>
              </a:ext>
            </a:extLst>
          </p:cNvPr>
          <p:cNvSpPr/>
          <p:nvPr/>
        </p:nvSpPr>
        <p:spPr>
          <a:xfrm>
            <a:off x="3387330" y="4321175"/>
            <a:ext cx="645315" cy="223838"/>
          </a:xfrm>
          <a:prstGeom prst="ellipse">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1" name="Oval 100">
            <a:extLst>
              <a:ext uri="{FF2B5EF4-FFF2-40B4-BE49-F238E27FC236}">
                <a16:creationId xmlns:a16="http://schemas.microsoft.com/office/drawing/2014/main" id="{65921BBB-E49F-1A09-04D8-B26650E063AB}"/>
              </a:ext>
            </a:extLst>
          </p:cNvPr>
          <p:cNvSpPr/>
          <p:nvPr/>
        </p:nvSpPr>
        <p:spPr>
          <a:xfrm>
            <a:off x="7813676" y="5340350"/>
            <a:ext cx="644525" cy="223838"/>
          </a:xfrm>
          <a:prstGeom prst="ellipse">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2" name="Oval 101">
            <a:extLst>
              <a:ext uri="{FF2B5EF4-FFF2-40B4-BE49-F238E27FC236}">
                <a16:creationId xmlns:a16="http://schemas.microsoft.com/office/drawing/2014/main" id="{F2321398-D205-097E-A953-6291F405909D}"/>
              </a:ext>
            </a:extLst>
          </p:cNvPr>
          <p:cNvSpPr/>
          <p:nvPr/>
        </p:nvSpPr>
        <p:spPr>
          <a:xfrm>
            <a:off x="8297862" y="5324475"/>
            <a:ext cx="644525" cy="223838"/>
          </a:xfrm>
          <a:prstGeom prst="ellipse">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3" name="Oval 102">
            <a:extLst>
              <a:ext uri="{FF2B5EF4-FFF2-40B4-BE49-F238E27FC236}">
                <a16:creationId xmlns:a16="http://schemas.microsoft.com/office/drawing/2014/main" id="{D830F38F-8EA8-2B67-11F3-B2E25911DD82}"/>
              </a:ext>
            </a:extLst>
          </p:cNvPr>
          <p:cNvSpPr/>
          <p:nvPr/>
        </p:nvSpPr>
        <p:spPr>
          <a:xfrm>
            <a:off x="9550401" y="4649788"/>
            <a:ext cx="644525" cy="223838"/>
          </a:xfrm>
          <a:prstGeom prst="ellipse">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4" name="Oval 103">
            <a:extLst>
              <a:ext uri="{FF2B5EF4-FFF2-40B4-BE49-F238E27FC236}">
                <a16:creationId xmlns:a16="http://schemas.microsoft.com/office/drawing/2014/main" id="{17CC287E-33E3-3228-6F65-858421AF0BCA}"/>
              </a:ext>
            </a:extLst>
          </p:cNvPr>
          <p:cNvSpPr/>
          <p:nvPr/>
        </p:nvSpPr>
        <p:spPr>
          <a:xfrm>
            <a:off x="10086976" y="4335463"/>
            <a:ext cx="644525" cy="223838"/>
          </a:xfrm>
          <a:prstGeom prst="ellipse">
            <a:avLst/>
          </a:prstGeom>
          <a:noFill/>
          <a:ln w="6350" cap="sq">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5" name="TextBox 104">
            <a:extLst>
              <a:ext uri="{FF2B5EF4-FFF2-40B4-BE49-F238E27FC236}">
                <a16:creationId xmlns:a16="http://schemas.microsoft.com/office/drawing/2014/main" id="{4E9F49E7-453B-983F-59F2-CDC10427D67E}"/>
              </a:ext>
            </a:extLst>
          </p:cNvPr>
          <p:cNvSpPr txBox="1"/>
          <p:nvPr/>
        </p:nvSpPr>
        <p:spPr>
          <a:xfrm>
            <a:off x="511772" y="1005721"/>
            <a:ext cx="8472488" cy="191464"/>
          </a:xfrm>
          <a:prstGeom prst="rect">
            <a:avLst/>
          </a:prstGeom>
          <a:ln w="6350">
            <a:noFill/>
            <a:miter lim="800000"/>
          </a:ln>
        </p:spPr>
        <p:txBody>
          <a:bodyPr vert="horz" wrap="square" lIns="0" tIns="0" rIns="0" bIns="0" rtlCol="0">
            <a:noAutofit/>
          </a:bodyPr>
          <a:lstStyle/>
          <a:p>
            <a:pPr marL="285750" indent="-285750" algn="l">
              <a:spcBef>
                <a:spcPts val="300"/>
              </a:spcBef>
              <a:spcAft>
                <a:spcPts val="300"/>
              </a:spcAft>
              <a:buFont typeface="Arial" panose="020B0604020202020204" pitchFamily="34" charset="0"/>
              <a:buChar char="•"/>
            </a:pPr>
            <a:r>
              <a:rPr lang="en-US" sz="1200" dirty="0"/>
              <a:t>The initial 20% bonus led to 12.9% drop in RPMB Q4 2023</a:t>
            </a:r>
          </a:p>
          <a:p>
            <a:pPr marL="285750" indent="-285750" algn="l">
              <a:spcBef>
                <a:spcPts val="300"/>
              </a:spcBef>
              <a:spcAft>
                <a:spcPts val="300"/>
              </a:spcAft>
              <a:buFont typeface="Arial" panose="020B0604020202020204" pitchFamily="34" charset="0"/>
              <a:buChar char="•"/>
            </a:pPr>
            <a:r>
              <a:rPr lang="en-US" sz="1200" dirty="0"/>
              <a:t>The 10% bonus reduction initiative can be implemented for all prepaid customers to further improve RPMB</a:t>
            </a:r>
          </a:p>
        </p:txBody>
      </p:sp>
      <p:sp>
        <p:nvSpPr>
          <p:cNvPr id="106" name="Rectangle 105">
            <a:extLst>
              <a:ext uri="{FF2B5EF4-FFF2-40B4-BE49-F238E27FC236}">
                <a16:creationId xmlns:a16="http://schemas.microsoft.com/office/drawing/2014/main" id="{3022ADF3-05C8-1818-1E83-66BF69215A0B}"/>
              </a:ext>
            </a:extLst>
          </p:cNvPr>
          <p:cNvSpPr/>
          <p:nvPr>
            <p:custDataLst>
              <p:tags r:id="rId106"/>
            </p:custDataLst>
          </p:nvPr>
        </p:nvSpPr>
        <p:spPr bwMode="auto">
          <a:xfrm>
            <a:off x="6396038" y="5094288"/>
            <a:ext cx="196850" cy="147638"/>
          </a:xfrm>
          <a:prstGeom prst="rect">
            <a:avLst/>
          </a:prstGeom>
          <a:solidFill>
            <a:schemeClr val="accent1"/>
          </a:solidFill>
          <a:ln w="9525" cap="sq" cmpd="sng"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7" name="Rectangle 106">
            <a:extLst>
              <a:ext uri="{FF2B5EF4-FFF2-40B4-BE49-F238E27FC236}">
                <a16:creationId xmlns:a16="http://schemas.microsoft.com/office/drawing/2014/main" id="{65AD5388-B95E-9253-7DC4-657ADD70CE73}"/>
              </a:ext>
            </a:extLst>
          </p:cNvPr>
          <p:cNvSpPr/>
          <p:nvPr>
            <p:custDataLst>
              <p:tags r:id="rId107"/>
            </p:custDataLst>
          </p:nvPr>
        </p:nvSpPr>
        <p:spPr bwMode="auto">
          <a:xfrm>
            <a:off x="6396038" y="5313363"/>
            <a:ext cx="196850" cy="147638"/>
          </a:xfrm>
          <a:prstGeom prst="rect">
            <a:avLst/>
          </a:prstGeom>
          <a:solidFill>
            <a:schemeClr val="accent2"/>
          </a:solidFill>
          <a:ln w="9525" cap="sq" cmpd="sng"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8" name="Rectangle 107">
            <a:extLst>
              <a:ext uri="{FF2B5EF4-FFF2-40B4-BE49-F238E27FC236}">
                <a16:creationId xmlns:a16="http://schemas.microsoft.com/office/drawing/2014/main" id="{B0985708-32EB-29D6-AB5E-4B4BE1946AEB}"/>
              </a:ext>
            </a:extLst>
          </p:cNvPr>
          <p:cNvSpPr/>
          <p:nvPr>
            <p:custDataLst>
              <p:tags r:id="rId108"/>
            </p:custDataLst>
          </p:nvPr>
        </p:nvSpPr>
        <p:spPr bwMode="auto">
          <a:xfrm>
            <a:off x="6396038" y="5532438"/>
            <a:ext cx="196850" cy="147638"/>
          </a:xfrm>
          <a:prstGeom prst="rect">
            <a:avLst/>
          </a:prstGeom>
          <a:solidFill>
            <a:srgbClr val="969696"/>
          </a:solidFill>
          <a:ln w="9525" cap="sq" cmpd="sng"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err="1">
              <a:solidFill>
                <a:schemeClr val="bg1"/>
              </a:solidFill>
            </a:endParaRPr>
          </a:p>
        </p:txBody>
      </p:sp>
      <p:sp>
        <p:nvSpPr>
          <p:cNvPr id="109" name="Text Placeholder 2">
            <a:extLst>
              <a:ext uri="{FF2B5EF4-FFF2-40B4-BE49-F238E27FC236}">
                <a16:creationId xmlns:a16="http://schemas.microsoft.com/office/drawing/2014/main" id="{03B5FB60-7E6B-346F-C1E6-F19D2780A164}"/>
              </a:ext>
            </a:extLst>
          </p:cNvPr>
          <p:cNvSpPr>
            <a:spLocks noGrp="1"/>
          </p:cNvSpPr>
          <p:nvPr>
            <p:custDataLst>
              <p:tags r:id="rId109"/>
            </p:custDataLst>
          </p:nvPr>
        </p:nvSpPr>
        <p:spPr bwMode="auto">
          <a:xfrm>
            <a:off x="6643688" y="5089525"/>
            <a:ext cx="18415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80E566F5-7DBF-4F8F-9187-B59DF9E219FD}" type="datetime'''''''''J''''''a''''''''''''''n'''''''''''''''''''''''">
              <a:rPr lang="en-US" altLang="en-US" sz="1100" smtClean="0">
                <a:cs typeface="+mn-cs"/>
              </a:rPr>
              <a:pPr/>
              <a:t>Jan</a:t>
            </a:fld>
            <a:endParaRPr lang="en-US" sz="1100" dirty="0">
              <a:cs typeface="+mn-cs"/>
            </a:endParaRPr>
          </a:p>
        </p:txBody>
      </p:sp>
      <p:sp>
        <p:nvSpPr>
          <p:cNvPr id="110" name="Text Placeholder 2">
            <a:extLst>
              <a:ext uri="{FF2B5EF4-FFF2-40B4-BE49-F238E27FC236}">
                <a16:creationId xmlns:a16="http://schemas.microsoft.com/office/drawing/2014/main" id="{F0891BDF-9455-AC7D-EA2A-9360038A1EE5}"/>
              </a:ext>
            </a:extLst>
          </p:cNvPr>
          <p:cNvSpPr>
            <a:spLocks noGrp="1"/>
          </p:cNvSpPr>
          <p:nvPr>
            <p:custDataLst>
              <p:tags r:id="rId110"/>
            </p:custDataLst>
          </p:nvPr>
        </p:nvSpPr>
        <p:spPr bwMode="auto">
          <a:xfrm>
            <a:off x="6643688" y="5308600"/>
            <a:ext cx="206375"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CCAE87AD-3D4A-426F-9910-016D430B3EAD}" type="datetime'''''F''''''''''''''''''e''''''''''b'''''''''''''''''">
              <a:rPr lang="en-US" altLang="en-US" sz="1100" smtClean="0">
                <a:cs typeface="+mn-cs"/>
              </a:rPr>
              <a:pPr/>
              <a:t>Feb</a:t>
            </a:fld>
            <a:endParaRPr lang="en-US" sz="1100" dirty="0">
              <a:cs typeface="+mn-cs"/>
            </a:endParaRPr>
          </a:p>
        </p:txBody>
      </p:sp>
      <p:sp>
        <p:nvSpPr>
          <p:cNvPr id="111" name="Text Placeholder 2">
            <a:extLst>
              <a:ext uri="{FF2B5EF4-FFF2-40B4-BE49-F238E27FC236}">
                <a16:creationId xmlns:a16="http://schemas.microsoft.com/office/drawing/2014/main" id="{62A26DDE-2461-7CFE-6CEB-BDCA757BB17D}"/>
              </a:ext>
            </a:extLst>
          </p:cNvPr>
          <p:cNvSpPr>
            <a:spLocks noGrp="1"/>
          </p:cNvSpPr>
          <p:nvPr>
            <p:custDataLst>
              <p:tags r:id="rId111"/>
            </p:custDataLst>
          </p:nvPr>
        </p:nvSpPr>
        <p:spPr bwMode="auto">
          <a:xfrm>
            <a:off x="6643688" y="5527675"/>
            <a:ext cx="234950" cy="168275"/>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Font typeface="Segoe UI" panose="020B0502040204020203" pitchFamily="34" charset="0"/>
              <a:buChar char="​"/>
              <a:defRPr sz="1600" kern="1200">
                <a:solidFill>
                  <a:schemeClr val="tx1"/>
                </a:solidFill>
                <a:latin typeface="MTN Brighter Sans Regular"/>
                <a:ea typeface="+mn-ea"/>
                <a:cs typeface="Arial" panose="020B0604020202020204" pitchFamily="34" charset="0"/>
              </a:defRPr>
            </a:lvl1pPr>
            <a:lvl2pPr marL="228600" indent="-225425" algn="l" defTabSz="914400" rtl="0" eaLnBrk="1" latinLnBrk="0" hangingPunct="1">
              <a:lnSpc>
                <a:spcPct val="100000"/>
              </a:lnSpc>
              <a:spcBef>
                <a:spcPts val="0"/>
              </a:spcBef>
              <a:spcAft>
                <a:spcPts val="300"/>
              </a:spcAft>
              <a:buFont typeface="Wingdings" panose="05000000000000000000" pitchFamily="2" charset="2"/>
              <a:buChar char=""/>
              <a:defRPr sz="1600" kern="1200">
                <a:solidFill>
                  <a:schemeClr val="tx1"/>
                </a:solidFill>
                <a:latin typeface="MTN Brighter Sans Regular"/>
                <a:ea typeface="+mn-ea"/>
                <a:cs typeface="Arial" panose="020B0604020202020204" pitchFamily="34" charset="0"/>
              </a:defRPr>
            </a:lvl2pPr>
            <a:lvl3pPr marL="515938" indent="-287338"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3pPr>
            <a:lvl4pPr marL="742950" indent="-182563" algn="l" defTabSz="914400" rtl="0" eaLnBrk="1" latinLnBrk="0" hangingPunct="1">
              <a:lnSpc>
                <a:spcPct val="100000"/>
              </a:lnSpc>
              <a:spcBef>
                <a:spcPts val="0"/>
              </a:spcBef>
              <a:spcAft>
                <a:spcPts val="300"/>
              </a:spcAft>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4pPr>
            <a:lvl5pPr marL="914400" indent="-136525"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TN Brighter Sans Regular"/>
                <a:ea typeface="+mn-ea"/>
                <a:cs typeface="Arial" panose="020B0604020202020204" pitchFamily="34" charset="0"/>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a:spcBef>
                <a:spcPct val="0"/>
              </a:spcBef>
              <a:spcAft>
                <a:spcPct val="0"/>
              </a:spcAft>
            </a:pPr>
            <a:fld id="{B1E8EFC3-8D07-4768-8CB6-D54F2B3557AC}" type="datetime'''''''''''''M''''''''''''''''a''''''r'''''''">
              <a:rPr lang="en-US" altLang="en-US" sz="1100" smtClean="0">
                <a:cs typeface="+mn-cs"/>
              </a:rPr>
              <a:pPr/>
              <a:t>Mar</a:t>
            </a:fld>
            <a:endParaRPr lang="en-US" sz="1100" dirty="0">
              <a:cs typeface="+mn-cs"/>
            </a:endParaRPr>
          </a:p>
        </p:txBody>
      </p:sp>
      <p:sp>
        <p:nvSpPr>
          <p:cNvPr id="132" name="Google Shape;124;p3">
            <a:extLst>
              <a:ext uri="{FF2B5EF4-FFF2-40B4-BE49-F238E27FC236}">
                <a16:creationId xmlns:a16="http://schemas.microsoft.com/office/drawing/2014/main" id="{B23B720B-1CA0-56B2-5548-7222489AC397}"/>
              </a:ext>
            </a:extLst>
          </p:cNvPr>
          <p:cNvSpPr txBox="1"/>
          <p:nvPr/>
        </p:nvSpPr>
        <p:spPr>
          <a:xfrm>
            <a:off x="11772899" y="6492875"/>
            <a:ext cx="840581" cy="338514"/>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1600" b="1" kern="0" dirty="0">
                <a:solidFill>
                  <a:schemeClr val="bg2">
                    <a:lumMod val="75000"/>
                  </a:schemeClr>
                </a:solidFill>
                <a:ea typeface="Calibri"/>
                <a:cs typeface="Calibri"/>
                <a:sym typeface="Calibri"/>
              </a:rPr>
              <a:t>5</a:t>
            </a:r>
            <a:endParaRPr sz="1400" kern="0" dirty="0">
              <a:solidFill>
                <a:schemeClr val="bg2">
                  <a:lumMod val="75000"/>
                </a:schemeClr>
              </a:solidFill>
              <a:latin typeface="Arial"/>
              <a:cs typeface="Arial"/>
              <a:sym typeface="Arial"/>
            </a:endParaRPr>
          </a:p>
        </p:txBody>
      </p:sp>
      <p:cxnSp>
        <p:nvCxnSpPr>
          <p:cNvPr id="133" name="Connector: Elbow 132">
            <a:extLst>
              <a:ext uri="{FF2B5EF4-FFF2-40B4-BE49-F238E27FC236}">
                <a16:creationId xmlns:a16="http://schemas.microsoft.com/office/drawing/2014/main" id="{79230732-B84C-F4DA-CFD8-5FB6521ACE30}"/>
              </a:ext>
            </a:extLst>
          </p:cNvPr>
          <p:cNvCxnSpPr>
            <a:cxnSpLocks/>
          </p:cNvCxnSpPr>
          <p:nvPr/>
        </p:nvCxnSpPr>
        <p:spPr>
          <a:xfrm>
            <a:off x="11402176" y="6551704"/>
            <a:ext cx="701566" cy="252046"/>
          </a:xfrm>
          <a:prstGeom prst="bentConnector3">
            <a:avLst/>
          </a:prstGeom>
          <a:noFill/>
          <a:ln w="28575" cap="flat" cmpd="sng" algn="ctr">
            <a:solidFill>
              <a:srgbClr val="BCA554"/>
            </a:solidFill>
            <a:prstDash val="solid"/>
          </a:ln>
          <a:effectLst/>
        </p:spPr>
      </p:cxnSp>
      <p:sp>
        <p:nvSpPr>
          <p:cNvPr id="134" name="Google Shape;125;p3">
            <a:extLst>
              <a:ext uri="{FF2B5EF4-FFF2-40B4-BE49-F238E27FC236}">
                <a16:creationId xmlns:a16="http://schemas.microsoft.com/office/drawing/2014/main" id="{F9492AE2-128D-E871-8467-9330255774E2}"/>
              </a:ext>
            </a:extLst>
          </p:cNvPr>
          <p:cNvSpPr txBox="1"/>
          <p:nvPr/>
        </p:nvSpPr>
        <p:spPr>
          <a:xfrm>
            <a:off x="9596284" y="6543823"/>
            <a:ext cx="2083484" cy="307736"/>
          </a:xfrm>
          <a:prstGeom prst="rect">
            <a:avLst/>
          </a:prstGeom>
          <a:noFill/>
          <a:ln>
            <a:noFill/>
          </a:ln>
        </p:spPr>
        <p:txBody>
          <a:bodyPr spcFirstLastPara="1" wrap="square" lIns="91425" tIns="45700" rIns="91425" bIns="45700" anchor="t" anchorCtr="0">
            <a:spAutoFit/>
          </a:bodyPr>
          <a:lstStyle/>
          <a:p>
            <a:pPr algn="r">
              <a:buClr>
                <a:srgbClr val="000000"/>
              </a:buClr>
              <a:buFont typeface="Arial"/>
              <a:buNone/>
            </a:pPr>
            <a:r>
              <a:rPr lang="en-US" sz="1400" kern="0" dirty="0">
                <a:solidFill>
                  <a:schemeClr val="bg2">
                    <a:lumMod val="75000"/>
                  </a:schemeClr>
                </a:solidFill>
                <a:ea typeface="Calibri"/>
                <a:cs typeface="Calibri"/>
                <a:sym typeface="Calibri"/>
              </a:rPr>
              <a:t>Data Storyboarding 101</a:t>
            </a:r>
            <a:endParaRPr sz="1400" kern="0" dirty="0">
              <a:solidFill>
                <a:schemeClr val="bg2">
                  <a:lumMod val="75000"/>
                </a:schemeClr>
              </a:solidFill>
              <a:ea typeface="Calibri"/>
              <a:cs typeface="Calibri"/>
              <a:sym typeface="Calibri"/>
            </a:endParaRPr>
          </a:p>
        </p:txBody>
      </p:sp>
    </p:spTree>
    <p:extLst>
      <p:ext uri="{BB962C8B-B14F-4D97-AF65-F5344CB8AC3E}">
        <p14:creationId xmlns:p14="http://schemas.microsoft.com/office/powerpoint/2010/main" val="3445110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8372412-BCF4-C8EA-1613-E2CB8BFBDBF4}"/>
              </a:ext>
            </a:extLst>
          </p:cNvPr>
          <p:cNvGraphicFramePr>
            <a:graphicFrameLocks noChangeAspect="1"/>
          </p:cNvGraphicFramePr>
          <p:nvPr>
            <p:custDataLst>
              <p:tags r:id="rId1"/>
            </p:custDataLst>
            <p:extLst>
              <p:ext uri="{D42A27DB-BD31-4B8C-83A1-F6EECF244321}">
                <p14:modId xmlns:p14="http://schemas.microsoft.com/office/powerpoint/2010/main" val="2223521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4" name="think-cell data - do not delete" hidden="1">
                        <a:extLst>
                          <a:ext uri="{FF2B5EF4-FFF2-40B4-BE49-F238E27FC236}">
                            <a16:creationId xmlns:a16="http://schemas.microsoft.com/office/drawing/2014/main" id="{18372412-BCF4-C8EA-1613-E2CB8BFBDBF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Content Placeholder 5" descr="A close-up of a wall&#10;&#10;Description automatically generated">
            <a:extLst>
              <a:ext uri="{FF2B5EF4-FFF2-40B4-BE49-F238E27FC236}">
                <a16:creationId xmlns:a16="http://schemas.microsoft.com/office/drawing/2014/main" id="{2D3AAB2E-D69B-D0BE-F8DF-B787AFA1A7A6}"/>
              </a:ext>
            </a:extLst>
          </p:cNvPr>
          <p:cNvPicPr>
            <a:picLocks noChangeAspect="1"/>
          </p:cNvPicPr>
          <p:nvPr/>
        </p:nvPicPr>
        <p:blipFill>
          <a:blip r:embed="rId5">
            <a:alphaModFix amt="5000"/>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tretch>
            <a:fillRect/>
          </a:stretch>
        </p:blipFill>
        <p:spPr>
          <a:xfrm>
            <a:off x="5536" y="0"/>
            <a:ext cx="12186463" cy="6858000"/>
          </a:xfrm>
          <a:prstGeom prst="rect">
            <a:avLst/>
          </a:prstGeom>
        </p:spPr>
      </p:pic>
      <p:sp>
        <p:nvSpPr>
          <p:cNvPr id="26" name="Google Shape;124;p3">
            <a:extLst>
              <a:ext uri="{FF2B5EF4-FFF2-40B4-BE49-F238E27FC236}">
                <a16:creationId xmlns:a16="http://schemas.microsoft.com/office/drawing/2014/main" id="{8E4DBDCD-0BC0-E2F2-CE4D-7C64D4204FAF}"/>
              </a:ext>
            </a:extLst>
          </p:cNvPr>
          <p:cNvSpPr txBox="1"/>
          <p:nvPr/>
        </p:nvSpPr>
        <p:spPr>
          <a:xfrm>
            <a:off x="11772899" y="6492875"/>
            <a:ext cx="840581" cy="338514"/>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en-US" sz="1600" b="1" kern="0" dirty="0">
                <a:solidFill>
                  <a:schemeClr val="bg2">
                    <a:lumMod val="75000"/>
                  </a:schemeClr>
                </a:solidFill>
                <a:ea typeface="Calibri"/>
                <a:cs typeface="Calibri"/>
                <a:sym typeface="Calibri"/>
              </a:rPr>
              <a:t>4</a:t>
            </a:r>
            <a:endParaRPr sz="1400" kern="0" dirty="0">
              <a:solidFill>
                <a:schemeClr val="bg2">
                  <a:lumMod val="75000"/>
                </a:schemeClr>
              </a:solidFill>
              <a:latin typeface="Arial"/>
              <a:cs typeface="Arial"/>
              <a:sym typeface="Arial"/>
            </a:endParaRPr>
          </a:p>
        </p:txBody>
      </p:sp>
      <p:sp>
        <p:nvSpPr>
          <p:cNvPr id="12" name="Title 1">
            <a:extLst>
              <a:ext uri="{FF2B5EF4-FFF2-40B4-BE49-F238E27FC236}">
                <a16:creationId xmlns:a16="http://schemas.microsoft.com/office/drawing/2014/main" id="{F638251D-AA26-29D3-1B49-AD3D70397ACD}"/>
              </a:ext>
            </a:extLst>
          </p:cNvPr>
          <p:cNvSpPr txBox="1">
            <a:spLocks/>
          </p:cNvSpPr>
          <p:nvPr/>
        </p:nvSpPr>
        <p:spPr>
          <a:xfrm>
            <a:off x="326573" y="1410998"/>
            <a:ext cx="11156991" cy="4879736"/>
          </a:xfrm>
          <a:prstGeom prst="rect">
            <a:avLst/>
          </a:prstGeom>
          <a:solidFill>
            <a:schemeClr val="bg1"/>
          </a:solidFill>
          <a:ln>
            <a:noFill/>
            <a:prstDash val="lgDashDotDot"/>
          </a:ln>
          <a:effectLst>
            <a:glow rad="139700">
              <a:schemeClr val="accent3">
                <a:satMod val="175000"/>
                <a:alpha val="40000"/>
              </a:schemeClr>
            </a:glow>
          </a:effectLst>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R="0" lvl="0" algn="l" defTabSz="914400" rtl="0" eaLnBrk="1" fontAlgn="auto" latinLnBrk="0" hangingPunct="1">
              <a:lnSpc>
                <a:spcPct val="100000"/>
              </a:lnSpc>
              <a:spcBef>
                <a:spcPts val="0"/>
              </a:spcBef>
              <a:spcAft>
                <a:spcPts val="0"/>
              </a:spcAft>
              <a:buClrTx/>
              <a:buSzTx/>
              <a:tabLst/>
              <a:defRPr/>
            </a:pPr>
            <a:r>
              <a:rPr lang="en-GB" sz="1600" b="1" dirty="0"/>
              <a:t>The company’s total prepaid base is 1 million customers. All 1 million customers got the 20% bonus on recharge offer provisioned on their SIM cards, so whenever they purchased a data bundle, they got 20% bonus.</a:t>
            </a:r>
          </a:p>
          <a:p>
            <a:pPr marR="0" lvl="0" algn="l" defTabSz="914400" rtl="0" eaLnBrk="1" fontAlgn="auto" latinLnBrk="0" hangingPunct="1">
              <a:lnSpc>
                <a:spcPct val="100000"/>
              </a:lnSpc>
              <a:spcBef>
                <a:spcPts val="0"/>
              </a:spcBef>
              <a:spcAft>
                <a:spcPts val="0"/>
              </a:spcAft>
              <a:buClrTx/>
              <a:buSzTx/>
              <a:tabLst/>
              <a:defRPr/>
            </a:pPr>
            <a:endParaRPr lang="en-GB" sz="16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600" dirty="0"/>
              <a:t>The reduction of the bonus from 20% to 10% was done from Q1 2023 for only 30 million customers to test the theory that it was eroding revenue (only 30% of the prepaid base).</a:t>
            </a:r>
          </a:p>
          <a:p>
            <a:pPr marL="228600" indent="-228600" algn="l">
              <a:buAutoNum type="arabicPeriod"/>
            </a:pPr>
            <a:endParaRPr lang="en-GB" sz="1600" dirty="0"/>
          </a:p>
          <a:p>
            <a:pPr marL="228600" indent="-228600" algn="l">
              <a:buAutoNum type="arabicPeriod"/>
            </a:pPr>
            <a:r>
              <a:rPr lang="en-GB" sz="1600" dirty="0"/>
              <a:t>The heading of your slide should not just be about the variables you are displaying, but what impact they had. The subheading (in bullet points) can either explain the heading further or provide a direction for what actions your audience (who you are presenting the slide to) should take.</a:t>
            </a:r>
          </a:p>
          <a:p>
            <a:pPr marL="228600" indent="-228600" algn="l">
              <a:buAutoNum type="arabicPeriod"/>
            </a:pPr>
            <a:endParaRPr lang="en-GB" sz="1600" dirty="0"/>
          </a:p>
          <a:p>
            <a:pPr marL="228600" indent="-228600" algn="l">
              <a:buAutoNum type="arabicPeriod"/>
            </a:pPr>
            <a:r>
              <a:rPr lang="en-GB" sz="1600" dirty="0"/>
              <a:t>It’s important to choose a chart that proves the theory clearly. In this case, I wanted to show the more free data prepaid customers used, the less the revenue per megabyte. This is clear from the line chart and the intersection of lines. </a:t>
            </a:r>
          </a:p>
          <a:p>
            <a:pPr marL="228600" indent="-228600" algn="l">
              <a:buAutoNum type="arabicPeriod"/>
            </a:pPr>
            <a:endParaRPr lang="en-GB" sz="1600" dirty="0"/>
          </a:p>
          <a:p>
            <a:pPr marL="228600" indent="-228600" algn="l">
              <a:buAutoNum type="arabicPeriod"/>
            </a:pPr>
            <a:r>
              <a:rPr lang="en-GB" sz="1600" dirty="0"/>
              <a:t>I used the difference arrow for RPMB because it makes the graph neater plus you can note down the % difference for free volume in a footnote, </a:t>
            </a:r>
            <a:r>
              <a:rPr lang="en-GB" sz="1600" dirty="0" err="1"/>
              <a:t>incase</a:t>
            </a:r>
            <a:r>
              <a:rPr lang="en-GB" sz="1600" dirty="0"/>
              <a:t> someone asks. </a:t>
            </a:r>
          </a:p>
          <a:p>
            <a:pPr marL="228600" indent="-228600" algn="l">
              <a:buAutoNum type="arabicPeriod"/>
            </a:pPr>
            <a:endParaRPr lang="en-GB" sz="1600" dirty="0"/>
          </a:p>
          <a:p>
            <a:pPr marL="228600" indent="-228600" algn="l">
              <a:buAutoNum type="arabicPeriod"/>
            </a:pPr>
            <a:r>
              <a:rPr lang="en-GB" sz="1600" dirty="0"/>
              <a:t>I set both RPMB and free data volume to the same scale (in the line graph) to adequately compare the two, because the measurement of free data is much higher than that of RPMB.</a:t>
            </a:r>
          </a:p>
          <a:p>
            <a:pPr marL="228600" indent="-228600" algn="l">
              <a:buAutoNum type="arabicPeriod"/>
            </a:pPr>
            <a:endParaRPr lang="en-GB" sz="1600" dirty="0"/>
          </a:p>
          <a:p>
            <a:pPr marL="228600" indent="-228600" algn="l">
              <a:buAutoNum type="arabicPeriod"/>
            </a:pPr>
            <a:r>
              <a:rPr lang="en-GB" sz="1600" dirty="0"/>
              <a:t>The bar charts at the bottom show the month-on-month progression of both RPMB and free volume, to check for abnormalities in a particular month, or just ensure that the growth/drop is gradual and not erratic.</a:t>
            </a:r>
          </a:p>
          <a:p>
            <a:pPr marL="228600" indent="-228600" algn="l">
              <a:buAutoNum type="arabicPeriod"/>
            </a:pPr>
            <a:endParaRPr lang="en-GB" sz="1600" dirty="0"/>
          </a:p>
          <a:p>
            <a:pPr marL="228600" indent="-228600" algn="l">
              <a:buAutoNum type="arabicPeriod"/>
            </a:pPr>
            <a:r>
              <a:rPr lang="en-GB" sz="1600" dirty="0"/>
              <a:t>If there are other factors that I believed may have affected the RPMB asides the 20% data bonus, it would be good to check for that first before presenting this to any managers. </a:t>
            </a:r>
          </a:p>
          <a:p>
            <a:pPr marL="228600" indent="-228600" algn="l">
              <a:buAutoNum type="arabicPeriod"/>
            </a:pPr>
            <a:endParaRPr lang="en-GB" sz="1600" dirty="0"/>
          </a:p>
        </p:txBody>
      </p:sp>
      <p:sp>
        <p:nvSpPr>
          <p:cNvPr id="20" name="Title 1">
            <a:extLst>
              <a:ext uri="{FF2B5EF4-FFF2-40B4-BE49-F238E27FC236}">
                <a16:creationId xmlns:a16="http://schemas.microsoft.com/office/drawing/2014/main" id="{D92D3234-3F5B-D6F2-59BC-E86ED3D1B1A5}"/>
              </a:ext>
            </a:extLst>
          </p:cNvPr>
          <p:cNvSpPr txBox="1">
            <a:spLocks/>
          </p:cNvSpPr>
          <p:nvPr/>
        </p:nvSpPr>
        <p:spPr>
          <a:xfrm>
            <a:off x="326573" y="308026"/>
            <a:ext cx="10515600" cy="85898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dirty="0">
                <a:latin typeface="Abadi" panose="020B0604020104020204" pitchFamily="34" charset="0"/>
              </a:rPr>
              <a:t>Additional Notes</a:t>
            </a:r>
          </a:p>
        </p:txBody>
      </p:sp>
      <p:cxnSp>
        <p:nvCxnSpPr>
          <p:cNvPr id="21" name="Straight Connector 20">
            <a:extLst>
              <a:ext uri="{FF2B5EF4-FFF2-40B4-BE49-F238E27FC236}">
                <a16:creationId xmlns:a16="http://schemas.microsoft.com/office/drawing/2014/main" id="{E3CB1BA3-22DD-CE2C-6894-84631EB21EF8}"/>
              </a:ext>
            </a:extLst>
          </p:cNvPr>
          <p:cNvCxnSpPr/>
          <p:nvPr/>
        </p:nvCxnSpPr>
        <p:spPr>
          <a:xfrm>
            <a:off x="391886" y="1051006"/>
            <a:ext cx="5856514" cy="0"/>
          </a:xfrm>
          <a:prstGeom prst="line">
            <a:avLst/>
          </a:prstGeom>
          <a:ln w="28575">
            <a:solidFill>
              <a:srgbClr val="BCA554"/>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3368A903-C196-6A1B-5C70-1A897E6483D5}"/>
              </a:ext>
            </a:extLst>
          </p:cNvPr>
          <p:cNvCxnSpPr>
            <a:cxnSpLocks/>
          </p:cNvCxnSpPr>
          <p:nvPr/>
        </p:nvCxnSpPr>
        <p:spPr>
          <a:xfrm>
            <a:off x="11402176" y="6551704"/>
            <a:ext cx="701566" cy="252046"/>
          </a:xfrm>
          <a:prstGeom prst="bentConnector3">
            <a:avLst/>
          </a:prstGeom>
          <a:noFill/>
          <a:ln w="28575" cap="flat" cmpd="sng" algn="ctr">
            <a:solidFill>
              <a:srgbClr val="BCA554"/>
            </a:solidFill>
            <a:prstDash val="solid"/>
          </a:ln>
          <a:effectLst/>
        </p:spPr>
      </p:cxnSp>
      <p:sp>
        <p:nvSpPr>
          <p:cNvPr id="27" name="Google Shape;125;p3">
            <a:extLst>
              <a:ext uri="{FF2B5EF4-FFF2-40B4-BE49-F238E27FC236}">
                <a16:creationId xmlns:a16="http://schemas.microsoft.com/office/drawing/2014/main" id="{E89B4231-449E-AE80-822B-2552643A24E4}"/>
              </a:ext>
            </a:extLst>
          </p:cNvPr>
          <p:cNvSpPr txBox="1"/>
          <p:nvPr/>
        </p:nvSpPr>
        <p:spPr>
          <a:xfrm>
            <a:off x="9596284" y="6543823"/>
            <a:ext cx="2083484" cy="307736"/>
          </a:xfrm>
          <a:prstGeom prst="rect">
            <a:avLst/>
          </a:prstGeom>
          <a:noFill/>
          <a:ln>
            <a:noFill/>
          </a:ln>
        </p:spPr>
        <p:txBody>
          <a:bodyPr spcFirstLastPara="1" wrap="square" lIns="91425" tIns="45700" rIns="91425" bIns="45700" anchor="t" anchorCtr="0">
            <a:spAutoFit/>
          </a:bodyPr>
          <a:lstStyle/>
          <a:p>
            <a:pPr algn="r">
              <a:buClr>
                <a:srgbClr val="000000"/>
              </a:buClr>
              <a:buFont typeface="Arial"/>
              <a:buNone/>
            </a:pPr>
            <a:r>
              <a:rPr lang="en-US" sz="1400" kern="0" dirty="0">
                <a:solidFill>
                  <a:schemeClr val="bg2">
                    <a:lumMod val="75000"/>
                  </a:schemeClr>
                </a:solidFill>
                <a:ea typeface="Calibri"/>
                <a:cs typeface="Calibri"/>
                <a:sym typeface="Calibri"/>
              </a:rPr>
              <a:t>Data Storyboarding 101</a:t>
            </a:r>
            <a:endParaRPr sz="1400" kern="0" dirty="0">
              <a:solidFill>
                <a:schemeClr val="bg2">
                  <a:lumMod val="75000"/>
                </a:schemeClr>
              </a:solidFill>
              <a:ea typeface="Calibri"/>
              <a:cs typeface="Calibri"/>
              <a:sym typeface="Calibri"/>
            </a:endParaRPr>
          </a:p>
        </p:txBody>
      </p:sp>
    </p:spTree>
    <p:extLst>
      <p:ext uri="{BB962C8B-B14F-4D97-AF65-F5344CB8AC3E}">
        <p14:creationId xmlns:p14="http://schemas.microsoft.com/office/powerpoint/2010/main" val="162847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0908C9D-0AE3-658C-359C-102A63A907E4}"/>
              </a:ext>
            </a:extLst>
          </p:cNvPr>
          <p:cNvGraphicFramePr>
            <a:graphicFrameLocks noChangeAspect="1"/>
          </p:cNvGraphicFramePr>
          <p:nvPr>
            <p:custDataLst>
              <p:tags r:id="rId1"/>
            </p:custDataLst>
            <p:extLst>
              <p:ext uri="{D42A27DB-BD31-4B8C-83A1-F6EECF244321}">
                <p14:modId xmlns:p14="http://schemas.microsoft.com/office/powerpoint/2010/main" val="41357569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Content Placeholder 5" descr="A close-up of a wall&#10;&#10;Description automatically generated">
            <a:extLst>
              <a:ext uri="{FF2B5EF4-FFF2-40B4-BE49-F238E27FC236}">
                <a16:creationId xmlns:a16="http://schemas.microsoft.com/office/drawing/2014/main" id="{5FA00141-58D3-4330-F5BC-B89FFF54CA84}"/>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artisticCement/>
                    </a14:imgEffect>
                  </a14:imgLayer>
                </a14:imgProps>
              </a:ext>
              <a:ext uri="{28A0092B-C50C-407E-A947-70E740481C1C}">
                <a14:useLocalDpi xmlns:a14="http://schemas.microsoft.com/office/drawing/2010/main" val="0"/>
              </a:ext>
            </a:extLst>
          </a:blip>
          <a:stretch>
            <a:fillRect/>
          </a:stretch>
        </p:blipFill>
        <p:spPr>
          <a:xfrm>
            <a:off x="5536" y="0"/>
            <a:ext cx="12186463" cy="6858000"/>
          </a:xfrm>
          <a:prstGeom prst="rect">
            <a:avLst/>
          </a:prstGeom>
        </p:spPr>
      </p:pic>
      <p:sp>
        <p:nvSpPr>
          <p:cNvPr id="3" name="TextBox 2">
            <a:extLst>
              <a:ext uri="{FF2B5EF4-FFF2-40B4-BE49-F238E27FC236}">
                <a16:creationId xmlns:a16="http://schemas.microsoft.com/office/drawing/2014/main" id="{D27180D7-F5C6-21FF-9ED6-479F437821BE}"/>
              </a:ext>
            </a:extLst>
          </p:cNvPr>
          <p:cNvSpPr txBox="1"/>
          <p:nvPr/>
        </p:nvSpPr>
        <p:spPr>
          <a:xfrm>
            <a:off x="6435875" y="414867"/>
            <a:ext cx="5595258" cy="2800767"/>
          </a:xfrm>
          <a:prstGeom prst="rect">
            <a:avLst/>
          </a:prstGeom>
          <a:noFill/>
        </p:spPr>
        <p:txBody>
          <a:bodyPr wrap="square" rtlCol="0">
            <a:spAutoFit/>
          </a:bodyPr>
          <a:lstStyle/>
          <a:p>
            <a:pPr algn="ctr"/>
            <a:r>
              <a:rPr lang="en-US" sz="8800" dirty="0">
                <a:solidFill>
                  <a:schemeClr val="bg1"/>
                </a:solidFill>
                <a:latin typeface="Abadi" panose="020B0604020104020204" pitchFamily="34" charset="0"/>
              </a:rPr>
              <a:t>Thank</a:t>
            </a:r>
          </a:p>
          <a:p>
            <a:pPr algn="ctr"/>
            <a:r>
              <a:rPr lang="en-US" sz="8800" dirty="0">
                <a:solidFill>
                  <a:schemeClr val="bg1"/>
                </a:solidFill>
                <a:latin typeface="Abadi" panose="020B0604020104020204" pitchFamily="34" charset="0"/>
              </a:rPr>
              <a:t>You!</a:t>
            </a:r>
            <a:endParaRPr lang="en-NG" sz="8800" dirty="0">
              <a:solidFill>
                <a:schemeClr val="bg1"/>
              </a:solidFill>
              <a:latin typeface="Abadi" panose="020B0604020104020204" pitchFamily="34" charset="0"/>
            </a:endParaRPr>
          </a:p>
        </p:txBody>
      </p:sp>
      <p:cxnSp>
        <p:nvCxnSpPr>
          <p:cNvPr id="5" name="Connector: Elbow 4">
            <a:extLst>
              <a:ext uri="{FF2B5EF4-FFF2-40B4-BE49-F238E27FC236}">
                <a16:creationId xmlns:a16="http://schemas.microsoft.com/office/drawing/2014/main" id="{2A8C4183-68D0-668C-B215-F7EC6829D974}"/>
              </a:ext>
            </a:extLst>
          </p:cNvPr>
          <p:cNvCxnSpPr>
            <a:cxnSpLocks/>
          </p:cNvCxnSpPr>
          <p:nvPr/>
        </p:nvCxnSpPr>
        <p:spPr>
          <a:xfrm>
            <a:off x="11402176" y="6551704"/>
            <a:ext cx="701566" cy="252046"/>
          </a:xfrm>
          <a:prstGeom prst="bentConnector3">
            <a:avLst/>
          </a:prstGeom>
          <a:noFill/>
          <a:ln w="28575" cap="flat" cmpd="sng" algn="ctr">
            <a:solidFill>
              <a:srgbClr val="BCA554"/>
            </a:solidFill>
            <a:prstDash val="solid"/>
          </a:ln>
          <a:effectLst/>
        </p:spPr>
      </p:cxnSp>
      <p:sp>
        <p:nvSpPr>
          <p:cNvPr id="9" name="Rectangle: Rounded Corners 8">
            <a:extLst>
              <a:ext uri="{FF2B5EF4-FFF2-40B4-BE49-F238E27FC236}">
                <a16:creationId xmlns:a16="http://schemas.microsoft.com/office/drawing/2014/main" id="{700843EC-E1EA-20F3-EAD4-C78959D6A09A}"/>
              </a:ext>
            </a:extLst>
          </p:cNvPr>
          <p:cNvSpPr/>
          <p:nvPr/>
        </p:nvSpPr>
        <p:spPr>
          <a:xfrm>
            <a:off x="4224868" y="3779188"/>
            <a:ext cx="7662332" cy="2658964"/>
          </a:xfrm>
          <a:prstGeom prst="roundRect">
            <a:avLst/>
          </a:prstGeom>
          <a:solidFill>
            <a:schemeClr val="bg1"/>
          </a:solidFill>
          <a:ln>
            <a:noFill/>
          </a:ln>
          <a:effectLst>
            <a:glow rad="139700">
              <a:schemeClr val="accent3">
                <a:satMod val="175000"/>
                <a:alpha val="40000"/>
              </a:schemeClr>
            </a:glow>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G"/>
          </a:p>
        </p:txBody>
      </p:sp>
      <p:sp>
        <p:nvSpPr>
          <p:cNvPr id="7" name="Google Shape;343;p16">
            <a:extLst>
              <a:ext uri="{FF2B5EF4-FFF2-40B4-BE49-F238E27FC236}">
                <a16:creationId xmlns:a16="http://schemas.microsoft.com/office/drawing/2014/main" id="{89BCE825-9983-A4EB-EF25-99D4EFFE05D8}"/>
              </a:ext>
            </a:extLst>
          </p:cNvPr>
          <p:cNvSpPr txBox="1"/>
          <p:nvPr/>
        </p:nvSpPr>
        <p:spPr>
          <a:xfrm>
            <a:off x="4665474" y="4321774"/>
            <a:ext cx="4690639" cy="1331103"/>
          </a:xfrm>
          <a:prstGeom prst="rect">
            <a:avLst/>
          </a:prstGeom>
          <a:noFill/>
          <a:ln>
            <a:noFill/>
          </a:ln>
        </p:spPr>
        <p:txBody>
          <a:bodyPr spcFirstLastPara="1" wrap="square" lIns="68569" tIns="34275" rIns="68569" bIns="34275" anchor="t" anchorCtr="0">
            <a:spAutoFit/>
          </a:bodyPr>
          <a:lstStyle/>
          <a:p>
            <a:pPr algn="ctr" defTabSz="685800">
              <a:lnSpc>
                <a:spcPct val="200000"/>
              </a:lnSpc>
              <a:buClr>
                <a:srgbClr val="000000"/>
              </a:buClr>
              <a:buFont typeface="Arial"/>
              <a:buNone/>
            </a:pPr>
            <a:r>
              <a:rPr lang="en-US" sz="2800" b="1" kern="0" dirty="0">
                <a:solidFill>
                  <a:srgbClr val="BCA554"/>
                </a:solidFill>
                <a:ea typeface="Calibri" panose="020F0502020204030204" pitchFamily="34" charset="0"/>
                <a:cs typeface="Calibri" panose="020F0502020204030204" pitchFamily="34" charset="0"/>
                <a:sym typeface="Calibri"/>
              </a:rPr>
              <a:t>Mary Enose Akhaine (Avine)</a:t>
            </a:r>
          </a:p>
          <a:p>
            <a:pPr algn="ctr" defTabSz="685800">
              <a:buClr>
                <a:srgbClr val="000000"/>
              </a:buClr>
              <a:buFont typeface="Arial"/>
              <a:buNone/>
            </a:pPr>
            <a:r>
              <a:rPr lang="en-US" b="1" kern="0" dirty="0">
                <a:solidFill>
                  <a:srgbClr val="000000"/>
                </a:solidFill>
                <a:ea typeface="Calibri" panose="020F0502020204030204" pitchFamily="34" charset="0"/>
                <a:cs typeface="Calibri" panose="020F0502020204030204" pitchFamily="34" charset="0"/>
                <a:sym typeface="Calibri"/>
              </a:rPr>
              <a:t>Data Analyst | Content Writer | Educator</a:t>
            </a:r>
          </a:p>
          <a:p>
            <a:pPr algn="ctr" defTabSz="685800">
              <a:buClr>
                <a:srgbClr val="000000"/>
              </a:buClr>
              <a:buFont typeface="Arial"/>
              <a:buNone/>
            </a:pPr>
            <a:endParaRPr sz="500" kern="0" dirty="0">
              <a:solidFill>
                <a:srgbClr val="000000"/>
              </a:solidFill>
              <a:latin typeface="Aptos" panose="020B0004020202020204" pitchFamily="34" charset="0"/>
              <a:cs typeface="Arial"/>
              <a:sym typeface="Arial"/>
            </a:endParaRPr>
          </a:p>
        </p:txBody>
      </p:sp>
      <p:sp>
        <p:nvSpPr>
          <p:cNvPr id="8" name="Google Shape;343;p16">
            <a:extLst>
              <a:ext uri="{FF2B5EF4-FFF2-40B4-BE49-F238E27FC236}">
                <a16:creationId xmlns:a16="http://schemas.microsoft.com/office/drawing/2014/main" id="{05DBE4CB-C551-C2A0-E867-8AA754D2FC74}"/>
              </a:ext>
            </a:extLst>
          </p:cNvPr>
          <p:cNvSpPr txBox="1"/>
          <p:nvPr/>
        </p:nvSpPr>
        <p:spPr>
          <a:xfrm>
            <a:off x="4665473" y="3857539"/>
            <a:ext cx="4690639" cy="561662"/>
          </a:xfrm>
          <a:prstGeom prst="rect">
            <a:avLst/>
          </a:prstGeom>
          <a:noFill/>
          <a:ln>
            <a:noFill/>
          </a:ln>
        </p:spPr>
        <p:txBody>
          <a:bodyPr spcFirstLastPara="1" wrap="square" lIns="68569" tIns="34275" rIns="68569" bIns="34275" anchor="t" anchorCtr="0">
            <a:spAutoFit/>
          </a:bodyPr>
          <a:lstStyle/>
          <a:p>
            <a:pPr algn="ctr" defTabSz="685800">
              <a:lnSpc>
                <a:spcPct val="200000"/>
              </a:lnSpc>
              <a:buClr>
                <a:srgbClr val="000000"/>
              </a:buClr>
              <a:buFont typeface="Arial"/>
              <a:buNone/>
            </a:pPr>
            <a:r>
              <a:rPr lang="en-US" sz="1600" kern="0" dirty="0">
                <a:solidFill>
                  <a:srgbClr val="000000"/>
                </a:solidFill>
                <a:ea typeface="Calibri" panose="020F0502020204030204" pitchFamily="34" charset="0"/>
                <a:cs typeface="Calibri" panose="020F0502020204030204" pitchFamily="34" charset="0"/>
                <a:sym typeface="Calibri"/>
              </a:rPr>
              <a:t>For projects/collaborations, contact me:</a:t>
            </a:r>
            <a:endParaRPr sz="800" kern="0" dirty="0">
              <a:solidFill>
                <a:srgbClr val="000000"/>
              </a:solidFill>
              <a:latin typeface="Aptos" panose="020B0004020202020204" pitchFamily="34" charset="0"/>
              <a:cs typeface="Arial"/>
              <a:sym typeface="Arial"/>
            </a:endParaRPr>
          </a:p>
        </p:txBody>
      </p:sp>
      <p:graphicFrame>
        <p:nvGraphicFramePr>
          <p:cNvPr id="11" name="Table 7">
            <a:extLst>
              <a:ext uri="{FF2B5EF4-FFF2-40B4-BE49-F238E27FC236}">
                <a16:creationId xmlns:a16="http://schemas.microsoft.com/office/drawing/2014/main" id="{1D54A53F-CD1F-C77C-DDB1-4DA3858B7F9E}"/>
              </a:ext>
            </a:extLst>
          </p:cNvPr>
          <p:cNvGraphicFramePr>
            <a:graphicFrameLocks noGrp="1"/>
          </p:cNvGraphicFramePr>
          <p:nvPr>
            <p:extLst>
              <p:ext uri="{D42A27DB-BD31-4B8C-83A1-F6EECF244321}">
                <p14:modId xmlns:p14="http://schemas.microsoft.com/office/powerpoint/2010/main" val="543203059"/>
              </p:ext>
            </p:extLst>
          </p:nvPr>
        </p:nvGraphicFramePr>
        <p:xfrm>
          <a:off x="4501385" y="5864833"/>
          <a:ext cx="7120763" cy="286423"/>
        </p:xfrm>
        <a:graphic>
          <a:graphicData uri="http://schemas.openxmlformats.org/drawingml/2006/table">
            <a:tbl>
              <a:tblPr firstRow="1" bandRow="1"/>
              <a:tblGrid>
                <a:gridCol w="1921378">
                  <a:extLst>
                    <a:ext uri="{9D8B030D-6E8A-4147-A177-3AD203B41FA5}">
                      <a16:colId xmlns:a16="http://schemas.microsoft.com/office/drawing/2014/main" val="4191515386"/>
                    </a:ext>
                  </a:extLst>
                </a:gridCol>
                <a:gridCol w="3285081">
                  <a:extLst>
                    <a:ext uri="{9D8B030D-6E8A-4147-A177-3AD203B41FA5}">
                      <a16:colId xmlns:a16="http://schemas.microsoft.com/office/drawing/2014/main" val="1732916997"/>
                    </a:ext>
                  </a:extLst>
                </a:gridCol>
                <a:gridCol w="1914304">
                  <a:extLst>
                    <a:ext uri="{9D8B030D-6E8A-4147-A177-3AD203B41FA5}">
                      <a16:colId xmlns:a16="http://schemas.microsoft.com/office/drawing/2014/main" val="3013374829"/>
                    </a:ext>
                  </a:extLst>
                </a:gridCol>
              </a:tblGrid>
              <a:tr h="28642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latin typeface="Calibri" panose="020F0502020204030204" pitchFamily="34" charset="0"/>
                          <a:ea typeface="Calibri" panose="020F0502020204030204" pitchFamily="34" charset="0"/>
                          <a:cs typeface="Calibri" panose="020F0502020204030204" pitchFamily="34" charset="0"/>
                          <a:sym typeface="Calibri"/>
                        </a:rPr>
                        <a:t>    +353 830 93 7118 </a:t>
                      </a:r>
                      <a:endParaRPr lang="en-US" sz="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CA55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latin typeface="Calibri" panose="020F0502020204030204" pitchFamily="34" charset="0"/>
                          <a:ea typeface="Calibri" panose="020F0502020204030204" pitchFamily="34" charset="0"/>
                          <a:cs typeface="Calibri" panose="020F0502020204030204" pitchFamily="34" charset="0"/>
                          <a:sym typeface="Calibri"/>
                        </a:rPr>
                        <a:t>          https://mainstack.me/maryakhaine</a:t>
                      </a:r>
                      <a:endParaRPr lang="en-US" sz="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CA554"/>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latin typeface="Calibri" panose="020F0502020204030204" pitchFamily="34" charset="0"/>
                          <a:ea typeface="Calibri" panose="020F0502020204030204" pitchFamily="34" charset="0"/>
                          <a:cs typeface="Calibri" panose="020F0502020204030204" pitchFamily="34" charset="0"/>
                          <a:sym typeface="Calibri"/>
                        </a:rPr>
                        <a:t>          maryakhaine@gmail.com</a:t>
                      </a:r>
                      <a:endParaRPr lang="en-US" sz="100" dirty="0">
                        <a:latin typeface="Calibri" panose="020F0502020204030204" pitchFamily="34" charset="0"/>
                        <a:ea typeface="Calibri" panose="020F0502020204030204" pitchFamily="34" charset="0"/>
                        <a:cs typeface="Calibri" panose="020F0502020204030204" pitchFamily="34" charset="0"/>
                      </a:endParaRP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BCA554"/>
                    </a:solidFill>
                  </a:tcPr>
                </a:tc>
                <a:extLst>
                  <a:ext uri="{0D108BD9-81ED-4DB2-BD59-A6C34878D82A}">
                    <a16:rowId xmlns:a16="http://schemas.microsoft.com/office/drawing/2014/main" val="3541268060"/>
                  </a:ext>
                </a:extLst>
              </a:tr>
            </a:tbl>
          </a:graphicData>
        </a:graphic>
      </p:graphicFrame>
      <p:pic>
        <p:nvPicPr>
          <p:cNvPr id="12" name="Picture 6" descr="Web Logo Vector Art, Icons, and Graphics for Free Download">
            <a:extLst>
              <a:ext uri="{FF2B5EF4-FFF2-40B4-BE49-F238E27FC236}">
                <a16:creationId xmlns:a16="http://schemas.microsoft.com/office/drawing/2014/main" id="{15992DF8-5C52-AA18-CF72-928D77D6BBB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483" t="16611" r="17310" b="15517"/>
          <a:stretch/>
        </p:blipFill>
        <p:spPr bwMode="auto">
          <a:xfrm>
            <a:off x="6950518" y="5906369"/>
            <a:ext cx="187281" cy="1814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ll Logo&quot; Images – Browse 121 Stock Photos, Vectors, and ...">
            <a:extLst>
              <a:ext uri="{FF2B5EF4-FFF2-40B4-BE49-F238E27FC236}">
                <a16:creationId xmlns:a16="http://schemas.microsoft.com/office/drawing/2014/main" id="{AC32064E-5FAF-D9FB-C3D1-19CA02F5D32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517" t="13691" r="16734" b="15140"/>
          <a:stretch/>
        </p:blipFill>
        <p:spPr bwMode="auto">
          <a:xfrm>
            <a:off x="4800935" y="5907581"/>
            <a:ext cx="187281" cy="1851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Mail Stockio Lineal icon">
            <a:extLst>
              <a:ext uri="{FF2B5EF4-FFF2-40B4-BE49-F238E27FC236}">
                <a16:creationId xmlns:a16="http://schemas.microsoft.com/office/drawing/2014/main" id="{18E8407E-7F48-FBEF-51E3-0E98633CBE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66164" y="5906668"/>
            <a:ext cx="192768" cy="1814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person smiling at camera&#10;&#10;Description automatically generated">
            <a:extLst>
              <a:ext uri="{FF2B5EF4-FFF2-40B4-BE49-F238E27FC236}">
                <a16:creationId xmlns:a16="http://schemas.microsoft.com/office/drawing/2014/main" id="{EC28C2E5-6209-26BA-0D14-26C11F09F72E}"/>
              </a:ext>
            </a:extLst>
          </p:cNvPr>
          <p:cNvPicPr>
            <a:picLocks noChangeAspect="1"/>
          </p:cNvPicPr>
          <p:nvPr/>
        </p:nvPicPr>
        <p:blipFill rotWithShape="1">
          <a:blip r:embed="rId10">
            <a:extLst>
              <a:ext uri="{28A0092B-C50C-407E-A947-70E740481C1C}">
                <a14:useLocalDpi xmlns:a14="http://schemas.microsoft.com/office/drawing/2010/main" val="0"/>
              </a:ext>
            </a:extLst>
          </a:blip>
          <a:srcRect l="8200" r="8317" b="15612"/>
          <a:stretch/>
        </p:blipFill>
        <p:spPr>
          <a:xfrm>
            <a:off x="9736669" y="3966310"/>
            <a:ext cx="1724776" cy="1711402"/>
          </a:xfrm>
          <a:prstGeom prst="rect">
            <a:avLst/>
          </a:prstGeom>
        </p:spPr>
      </p:pic>
    </p:spTree>
    <p:extLst>
      <p:ext uri="{BB962C8B-B14F-4D97-AF65-F5344CB8AC3E}">
        <p14:creationId xmlns:p14="http://schemas.microsoft.com/office/powerpoint/2010/main" val="36566339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8224&quot;&gt;&lt;version val=&quot;3526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yearfmt&gt;&lt;begin val=&quot;0&quot;/&gt;&lt;end val=&quot;4&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MSXdVZ9tmbND.oRsj3pzeg"/>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EW_jwHFOOkyJ9W4dUq7gQ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qFxEzSIWWpX8GxjuqACaLQ"/>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BlTmhGKhOMcnaPJCBplm5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_.Nxx4lBnjJsGIZ4yzVN9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70mF4TpjkcC0WNX5LlTTGQ"/>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4bSvgmc.Kb.GJ9cV06Jr5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V9G6xPbWVkoe7SchYgD3Xg"/>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SUqoKvI0BVCE5iesnqLX1w"/>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DWdDOwBjoLiUVK2pO2LmU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GqD0tweqK5xz3r4bxbSbz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uk5y6JspAA8QOdVMpV9J7g"/>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39Ij5zqj9VIjC9bDpLnaEw"/>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vrfgykfYuOfmHSmx27Xlw"/>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SB85jvD3rVFizDC8miw4EQ"/>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3O0UxFJAF_Ms0MHG.7r4P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943OhR1gCPI0ricuTuJkcw"/>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YvIRUjHjIJkB2K4.VGGiug"/>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Ok_W7PLPvw.bY02IPCYHa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x55jvZHqqYij6_9r8JQpvA"/>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uxFxsb8USX66hmrwpDq9v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1PgSGpJyXHdDfX_W_xt9o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I2JnZ06rf15SSuagRfTJm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TijtQ_BLwSHZtPUM0pguK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NWhi9l.psjRA9NANeYXcl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XqrIMUYpSTlEDOg4PrnJb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5FSnvg2CuaVGUu_2Wfai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06L1awrG8fXx.X9QxDMrh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T3obgsF_18iNu0kcTH337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XFocpaI7BxvJZ0UWIa90e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vprd8YiwfPI.cxom.y7T9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_30ERDzXdguU_d6PXzVSj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FbHfXEvmIuNpSHOOxi_e_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RKrnpy1_HYF4Rj.5X5GOP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o5CMi6MSLA7vyjji_OeBw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m11mVqQryxAL3I4ifIq7J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Q8SoIy43r6psPwMlFg.EH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DbKM9HdaEsuOjUVL.sjVL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yI6N5TQiGNpDM9a3yXZdh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Rz_49ReEEbX4g_bbIV.P3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jgLN5gs_tZhH0AFPJk7iS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_Urq3.EjcIrAIndSSDMrs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kmqP75l8tj89lAYhgY88Y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2IVDwAm1Y91UvtY9V1aiG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yczcfCzl56cDLxiDVF1vj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Parnf329Dq7N_8A01mOEj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WqOBNL4GDMq.1_jmccBe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GMyFQ7j.Dz6_JW4NiVLGm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npDTuNUWYszm7yyUB0VVe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sGhP77ZyB1_1uvDbEHKci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kPCtYmGfMaMdPlhGkrQx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cWJXfgpv4517QRTNgTrob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uwEHPZMVGl.0bMl_qTuUP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d3Tk07zz8AJ_YhW0PdtnG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C9RtA0sqop3DXd2NkZL0x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6lmw0uilaRgwcby.1kSXk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VqrgHNIfTJRwZ_agZK8i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dkq2Mbf.OFb7L9RSBkmQE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fDb9Ko6ufGKvqoHJmmveo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_ggvTI.Ns912Bx82BX2Ww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jpQ9N_CVZvFXKaq2JMfmj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BEqlP.vRAYyrU234hIRm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71Z5CTquGwCT7kzqd1RfY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GLVZHgpNtE0Xqbpy9CxGy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Um0XUQj36AiSDcuKgbJwE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yjz1wKLmTTbNbg9PNqzXM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0jXAxO78CQr1APQ7tZbYHw"/>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KTK6oHL5XgGCvC9_GZ33f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bNoUvgP2ytTIWTJ04IPSOA"/>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OzHGbJkFmbo7lGSQnBQ2b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K1J0nluqTPMt3W.jBYXlw"/>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3WiI.9SC2uIS1.cv8C1TM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ZIP8rkzfLuePHjQ7s6SwO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SDvbsm.eB5u52qbc8N6MU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NF7kqkZJkj56TLuTo2B1L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id8vz74RZujYli9eIGfCI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n78hX6iJh_Hr0zAeEbDgW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IePm9TArm1FxgLkcG45jJ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whYofEcZGwarNTGhQbZgxw"/>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MBExfdU3d3f8u8AR8bvPT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8iovy6T9yb1PGiSv7f7aE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MnPAXTjtJtndh3wJLyZDj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mH5n8iMoqrBOfE_SBVJlD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RfOhBIXuz_IqqHvR9W50M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mvAO48E1xPMoZbJM8BdkE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mjS8rBPk31_n5cbB8Y5VC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TXs1W2WENrb9S.QU0nTPi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Kyboq_7wfOlJt8PThPAaF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51537T5kWrYX2GYKDMfn6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34KvwlGC_4KzDrGNibRj4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ok_CrREq6EWFDK1SFgWpu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LdHtxq_dXeLlZyyu9oF2i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WtJUKr3S5UlcuAg46fEi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LnHCOnpsjdzCfJGpwEcSJ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jvgz8heSMhryxTwluAbgK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6cJqogeBNBaRs4db8esR1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DqGI29lbaG5agOUW.Jh8S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zavhW9q6DvFIBTTtj6qX_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re0WWzCZMCdHoo9Tc6pV6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pxlRVJMYgJ8TsYvcL0Mbw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r2WwFnX9caZ_hmxVxtRT_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G0.05E9mscVrmTbs3rOdj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s4u5scYunmCqRxLcwCUOu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W61LTf56AJjP9mh6CstFX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ZrnkIrNZvfzJz1eoAiV89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XEPIwhGlFT5x29YZgcWz0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gPI9b9g5ECX8yNNsfpH3w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eqD7DpZeDHJuzeGSZdely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40di5LkUEie22dEETn0z2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qIJvzJy0erkOLTEVfAsBM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2974</TotalTime>
  <Words>1170</Words>
  <Application>Microsoft Office PowerPoint</Application>
  <PresentationFormat>Widescreen</PresentationFormat>
  <Paragraphs>148</Paragraphs>
  <Slides>7</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8" baseType="lpstr">
      <vt:lpstr>Abadi</vt:lpstr>
      <vt:lpstr>Aldhabi</vt:lpstr>
      <vt:lpstr>Aptos</vt:lpstr>
      <vt:lpstr>Arial</vt:lpstr>
      <vt:lpstr>Calibri</vt:lpstr>
      <vt:lpstr>Calibri Light</vt:lpstr>
      <vt:lpstr>MTN Brighter Sans</vt:lpstr>
      <vt:lpstr>MTN Brighter Sans Regular</vt:lpstr>
      <vt:lpstr>Segoe UI</vt:lpstr>
      <vt:lpstr>Office Theme</vt:lpstr>
      <vt:lpstr>think-cell Slide</vt:lpstr>
      <vt:lpstr>PowerPoint Presentation</vt:lpstr>
      <vt:lpstr>Why Data Storyboarding?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Enose Akhaine (Umail)</dc:creator>
  <cp:lastModifiedBy>Mary Enose Akhaine (Umail)</cp:lastModifiedBy>
  <cp:revision>8</cp:revision>
  <dcterms:created xsi:type="dcterms:W3CDTF">2023-12-27T18:25:09Z</dcterms:created>
  <dcterms:modified xsi:type="dcterms:W3CDTF">2023-12-29T19:59:44Z</dcterms:modified>
</cp:coreProperties>
</file>